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5" r:id="rId3"/>
    <p:sldId id="257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95" autoAdjust="0"/>
  </p:normalViewPr>
  <p:slideViewPr>
    <p:cSldViewPr>
      <p:cViewPr varScale="1">
        <p:scale>
          <a:sx n="85" d="100"/>
          <a:sy n="85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A527F-1A75-4E89-87C1-D98117AC42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63517-CC97-46CA-BE80-346B3055B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A19E9-806B-478F-AAA7-3A4197B582C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AC9E7-E857-4A62-8BED-2B568580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where we pull out the info, and we label our bars. I labeled </a:t>
            </a:r>
            <a:r>
              <a:rPr lang="en-US" baseline="0" dirty="0" err="1" smtClean="0"/>
              <a:t>Najee’s</a:t>
            </a:r>
            <a:r>
              <a:rPr lang="en-US" baseline="0" dirty="0" smtClean="0"/>
              <a:t> bar with 10.  I labeled where I will put Tariq’s bar, but I have this is what I have to solve.  I also know that my equation will be 3 x10 = n.  I am going to draw the 3 groups of ten.  Three groups of ten equals 30.  Tariq checked out 30 books.  This is reasonable because I know that Tariq checked out more books.  The problem says he checked out 3 times as many book as </a:t>
            </a:r>
            <a:r>
              <a:rPr lang="en-US" baseline="0" dirty="0" err="1" smtClean="0"/>
              <a:t>Najee</a:t>
            </a:r>
            <a:r>
              <a:rPr lang="en-US" baseline="0" dirty="0" smtClean="0"/>
              <a:t>, so I know the value of Tariq’s books must be higher.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C9E7-E857-4A62-8BED-2B56858008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I pulled out the information and wrote my sentence.</a:t>
            </a:r>
            <a:r>
              <a:rPr lang="en-US" baseline="0" dirty="0" smtClean="0"/>
              <a:t>  Then, </a:t>
            </a:r>
            <a:r>
              <a:rPr lang="en-US" dirty="0" smtClean="0"/>
              <a:t>I drew</a:t>
            </a:r>
            <a:r>
              <a:rPr lang="en-US" baseline="0" dirty="0" smtClean="0"/>
              <a:t> the 40 bar so big because I know that Celine checked out the most books.  I know this because I read the problem VERY carefully.  It says Celine checked out 4 times as many books as Brooke.  This has to mean that Celine checked out more books, so I made Celine’s bar big.  I know that my equation is going to be 40 = 4 x b or 40 divided by 4 = b.  I know that 40 divided by 4 = 10, so the value of each of Brooke’s 4 bars must be 10.  This means that Brooke checked out 10 books.  This is reasonable because I know that Brooke checked out less books than Celine.  I know this because it says in the problem that Celine checked out 4 times as many books as Brooke, so Brooke checked out less books and her value should be lower.  Brooke checking out 10 books makes sense.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C9E7-E857-4A62-8BED-2B56858008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I pulled out the information and wrote my sentence.  I set up a bar for </a:t>
            </a:r>
            <a:r>
              <a:rPr lang="en-US" baseline="0" dirty="0" err="1" smtClean="0"/>
              <a:t>Jamarcus</a:t>
            </a:r>
            <a:r>
              <a:rPr lang="en-US" baseline="0" dirty="0" smtClean="0"/>
              <a:t> and for Melissa.  Then, I drew Melissa’s bar because I was thinking that her bar is smaller, and it will help me figure out how many times larger </a:t>
            </a:r>
            <a:r>
              <a:rPr lang="en-US" baseline="0" dirty="0" err="1" smtClean="0"/>
              <a:t>Jamaracus</a:t>
            </a:r>
            <a:r>
              <a:rPr lang="en-US" baseline="0" dirty="0" smtClean="0"/>
              <a:t>’ bar should be.  So, after I drew Melissa’s bar, I thought about my equation.  I know that </a:t>
            </a:r>
            <a:r>
              <a:rPr lang="en-US" baseline="0" dirty="0" err="1" smtClean="0"/>
              <a:t>Jamarcus</a:t>
            </a:r>
            <a:r>
              <a:rPr lang="en-US" baseline="0" dirty="0" smtClean="0"/>
              <a:t> checked out 15 books and that this is a certain times greater than the 5 books Melissa checked out.  So, 15 divided by 5 will help me get my answer.  I also know that 5 x something should get me 15.  Next, I drew </a:t>
            </a:r>
            <a:r>
              <a:rPr lang="en-US" baseline="0" dirty="0" err="1" smtClean="0"/>
              <a:t>Jamarcus</a:t>
            </a:r>
            <a:r>
              <a:rPr lang="en-US" baseline="0" dirty="0" smtClean="0"/>
              <a:t>’ bar.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C9E7-E857-4A62-8BED-2B56858008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AC9E7-E857-4A62-8BED-2B56858008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D767-75AB-4AF8-977E-AAE699003882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7D28-4FFC-4A2E-A780-B2755B846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afeshare.tv/w/yfzgPuzcHo" TargetMode="External"/><Relationship Id="rId2" Type="http://schemas.openxmlformats.org/officeDocument/2006/relationships/hyperlink" Target="http://safeshare.tv/w/JvdnSWXA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743200" y="1447800"/>
            <a:ext cx="4191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124200"/>
            <a:ext cx="1600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KG Miss Kindergarten" pitchFamily="2" charset="0"/>
              </a:rPr>
              <a:t>Najee</a:t>
            </a:r>
            <a:endParaRPr lang="en-US" sz="3200" dirty="0">
              <a:latin typeface="KG Miss Kindergart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2004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10</a:t>
            </a:r>
            <a:endParaRPr lang="en-US" sz="4000" b="1" dirty="0">
              <a:latin typeface="KG Miss Kindergart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KG Miss Kindergarten" pitchFamily="2" charset="0"/>
              </a:rPr>
              <a:t>Najee</a:t>
            </a:r>
            <a:r>
              <a:rPr lang="en-US" sz="2800" dirty="0" smtClean="0">
                <a:latin typeface="KG Miss Kindergarten" pitchFamily="2" charset="0"/>
              </a:rPr>
              <a:t> checked out 10 books from the library.  Tariq checked out 3 times as many books as </a:t>
            </a:r>
            <a:r>
              <a:rPr lang="en-US" sz="2800" dirty="0" err="1" smtClean="0">
                <a:latin typeface="KG Miss Kindergarten" pitchFamily="2" charset="0"/>
              </a:rPr>
              <a:t>Najee</a:t>
            </a:r>
            <a:r>
              <a:rPr lang="en-US" sz="2800" dirty="0" smtClean="0">
                <a:latin typeface="KG Miss Kindergarten" pitchFamily="2" charset="0"/>
              </a:rPr>
              <a:t>.  How many books did Tariq check out?</a:t>
            </a:r>
            <a:endParaRPr lang="en-US" sz="2800" dirty="0">
              <a:latin typeface="KG Miss Kindergarte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114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Miss Kindergarten" pitchFamily="2" charset="0"/>
              </a:rPr>
              <a:t>Tariq</a:t>
            </a:r>
            <a:endParaRPr lang="en-US" sz="3200" dirty="0">
              <a:latin typeface="KG Miss Kindergarte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3716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  <a:latin typeface="KG Miss Kindergarten" pitchFamily="2" charset="0"/>
              </a:rPr>
              <a:t>Najee</a:t>
            </a:r>
            <a:r>
              <a:rPr lang="en-US" sz="2800" dirty="0" smtClean="0">
                <a:solidFill>
                  <a:srgbClr val="FF0000"/>
                </a:solidFill>
                <a:latin typeface="KG Miss Kindergarten" pitchFamily="2" charset="0"/>
              </a:rPr>
              <a:t> 10 books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KG Miss Kindergarten" pitchFamily="2" charset="0"/>
              </a:rPr>
              <a:t>Tariq 3 times as many books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KG Miss Kindergarten" pitchFamily="2" charset="0"/>
              </a:rPr>
              <a:t>Tariq checked out _____books.</a:t>
            </a:r>
            <a:endParaRPr lang="en-US" sz="2800" dirty="0">
              <a:solidFill>
                <a:srgbClr val="FF0000"/>
              </a:solidFill>
              <a:latin typeface="KG Miss Kindergarte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2286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What is our equation going to be?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3505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3 x 10 = n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9400" y="4114800"/>
            <a:ext cx="1600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5600" y="4191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10</a:t>
            </a:r>
            <a:endParaRPr lang="en-US" sz="4000" b="1" dirty="0">
              <a:latin typeface="KG Miss Kindergarte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19600" y="4114800"/>
            <a:ext cx="1600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95800" y="4191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10</a:t>
            </a:r>
            <a:endParaRPr lang="en-US" sz="4000" b="1" dirty="0">
              <a:latin typeface="KG Miss Kindergarte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19800" y="4114800"/>
            <a:ext cx="16002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4191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10</a:t>
            </a:r>
            <a:endParaRPr lang="en-US" sz="4000" b="1" dirty="0">
              <a:latin typeface="KG Miss Kindergarten" pitchFamily="2" charset="0"/>
            </a:endParaRPr>
          </a:p>
        </p:txBody>
      </p:sp>
      <p:pic>
        <p:nvPicPr>
          <p:cNvPr id="24" name="Picture 23" descr="presentation_form_for_vertical_left_curly_bracket_uFE37_icon_256x2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2895600" y="4648200"/>
            <a:ext cx="4572000" cy="177420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191000" y="5867400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KG Miss Kindergarten" pitchFamily="2" charset="0"/>
              </a:rPr>
              <a:t>30 books</a:t>
            </a:r>
            <a:endParaRPr lang="en-US" sz="3200" b="1" dirty="0">
              <a:solidFill>
                <a:srgbClr val="FF0000"/>
              </a:solidFill>
              <a:latin typeface="KG Miss Kindergarte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57600" y="2209800"/>
            <a:ext cx="614271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30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429000"/>
            <a:ext cx="48006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3429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Miss Kindergarten" pitchFamily="2" charset="0"/>
              </a:rPr>
              <a:t>Celine</a:t>
            </a:r>
            <a:endParaRPr lang="en-US" sz="3200" dirty="0">
              <a:latin typeface="KG Miss Kindergart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429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40</a:t>
            </a:r>
            <a:endParaRPr lang="en-US" sz="4000" b="1" dirty="0">
              <a:latin typeface="KG Miss Kindergart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KG Miss Kindergarten" pitchFamily="2" charset="0"/>
              </a:rPr>
              <a:t>Celine checked out 40 books from the library.  She checked out 4 times as many books as Brooke.  How many books did Brooke check out?</a:t>
            </a:r>
            <a:endParaRPr lang="en-US" sz="2800" dirty="0">
              <a:latin typeface="KG Miss Kindergarte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444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Miss Kindergarten" pitchFamily="2" charset="0"/>
              </a:rPr>
              <a:t>Brooke</a:t>
            </a:r>
            <a:endParaRPr lang="en-US" sz="3200" dirty="0">
              <a:latin typeface="KG Miss Kindergarte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295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Celine 40 books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Celine checked out 4 times as many books as Brooke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Brooke checked out _____books.</a:t>
            </a:r>
            <a:endParaRPr lang="en-US" sz="2400" dirty="0">
              <a:solidFill>
                <a:srgbClr val="FF0000"/>
              </a:solidFill>
              <a:latin typeface="KG Miss Kindergarte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20574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What is our equation going to be?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2819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40 = 4 x b</a:t>
            </a:r>
          </a:p>
          <a:p>
            <a:pPr algn="ctr"/>
            <a:r>
              <a:rPr lang="en-US" sz="2400" dirty="0" smtClean="0">
                <a:latin typeface="KG Miss Kindergarten" pitchFamily="2" charset="0"/>
              </a:rPr>
              <a:t>Or </a:t>
            </a:r>
          </a:p>
          <a:p>
            <a:pPr algn="ctr"/>
            <a:r>
              <a:rPr lang="en-US" sz="2400" dirty="0" smtClean="0">
                <a:latin typeface="KG Miss Kindergarten" pitchFamily="2" charset="0"/>
              </a:rPr>
              <a:t>40 ÷ 4 = b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4444425"/>
            <a:ext cx="1066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9000" y="4419600"/>
            <a:ext cx="9906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24400" y="4419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048000" y="55626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KG Miss Kindergarten" pitchFamily="2" charset="0"/>
              </a:rPr>
              <a:t>40 ÷ 4 = 10 or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KG Miss Kindergarten" pitchFamily="2" charset="0"/>
              </a:rPr>
              <a:t>40 = 4 x 10</a:t>
            </a:r>
            <a:endParaRPr lang="en-US" sz="32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05200" y="1981200"/>
            <a:ext cx="614271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10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19800" y="4419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09800" y="45720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5200" y="45720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4400" y="45720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19800" y="45720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10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/>
      <p:bldP spid="15" grpId="0"/>
      <p:bldP spid="16" grpId="0"/>
      <p:bldP spid="17" grpId="0"/>
      <p:bldP spid="18" grpId="0" animBg="1"/>
      <p:bldP spid="20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048000"/>
            <a:ext cx="48006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038600"/>
            <a:ext cx="2057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err="1" smtClean="0">
                <a:latin typeface="KG Miss Kindergarten" pitchFamily="2" charset="0"/>
              </a:rPr>
              <a:t>Jamarcus</a:t>
            </a:r>
            <a:endParaRPr lang="en-US" sz="2900" dirty="0">
              <a:latin typeface="KG Miss Kindergarte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3048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KG Miss Kindergarten" pitchFamily="2" charset="0"/>
              </a:rPr>
              <a:t>15</a:t>
            </a:r>
            <a:endParaRPr lang="en-US" sz="4000" b="1" dirty="0">
              <a:latin typeface="KG Miss Kindergarte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KG Miss Kindergarten" pitchFamily="2" charset="0"/>
              </a:rPr>
              <a:t>Jamarcus</a:t>
            </a:r>
            <a:r>
              <a:rPr lang="en-US" sz="2400" dirty="0" smtClean="0">
                <a:latin typeface="KG Miss Kindergarten" pitchFamily="2" charset="0"/>
              </a:rPr>
              <a:t> checked out 15 books from the library.  Melissa checked out 5 books from the library.  How many times as many books did </a:t>
            </a:r>
            <a:r>
              <a:rPr lang="en-US" sz="2400" dirty="0" err="1" smtClean="0">
                <a:latin typeface="KG Miss Kindergarten" pitchFamily="2" charset="0"/>
              </a:rPr>
              <a:t>Jamarcus</a:t>
            </a:r>
            <a:r>
              <a:rPr lang="en-US" sz="2400" dirty="0" smtClean="0">
                <a:latin typeface="KG Miss Kindergarten" pitchFamily="2" charset="0"/>
              </a:rPr>
              <a:t> check out from the library compared to Melissa?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87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KG Miss Kindergarten" pitchFamily="2" charset="0"/>
              </a:rPr>
              <a:t>Melissa</a:t>
            </a:r>
            <a:endParaRPr lang="en-US" sz="3200" dirty="0">
              <a:latin typeface="KG Miss Kindergarte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47834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KG Miss Kindergarten" pitchFamily="2" charset="0"/>
              </a:rPr>
              <a:t>Jamarcus</a:t>
            </a: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: 15 books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Melissa:  5 books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KG Miss Kindergarten" pitchFamily="2" charset="0"/>
              </a:rPr>
              <a:t>Jamarcus</a:t>
            </a: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 checked out ____ times as many books as Melissa.</a:t>
            </a:r>
            <a:endParaRPr lang="en-US" sz="2400" dirty="0">
              <a:solidFill>
                <a:srgbClr val="FF0000"/>
              </a:solidFill>
              <a:latin typeface="KG Miss Kindergarte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1600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What is our equation going to be?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2819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Miss Kindergarten" pitchFamily="2" charset="0"/>
              </a:rPr>
              <a:t>15= 5 x m</a:t>
            </a:r>
          </a:p>
          <a:p>
            <a:pPr algn="ctr"/>
            <a:r>
              <a:rPr lang="en-US" sz="2400" dirty="0" smtClean="0">
                <a:latin typeface="KG Miss Kindergarten" pitchFamily="2" charset="0"/>
              </a:rPr>
              <a:t>Or </a:t>
            </a:r>
          </a:p>
          <a:p>
            <a:pPr algn="ctr"/>
            <a:r>
              <a:rPr lang="en-US" sz="2400" dirty="0" smtClean="0">
                <a:latin typeface="KG Miss Kindergarten" pitchFamily="2" charset="0"/>
              </a:rPr>
              <a:t>15 ÷ 5 = m</a:t>
            </a:r>
            <a:endParaRPr lang="en-US" sz="2400" dirty="0">
              <a:latin typeface="KG Miss Kindergarte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4876800"/>
            <a:ext cx="1447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733800" y="563880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KG Miss Kindergarten" pitchFamily="2" charset="0"/>
              </a:rPr>
              <a:t>15 ÷ 5 = 3 or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KG Miss Kindergarten" pitchFamily="2" charset="0"/>
              </a:rPr>
              <a:t>15 = 5 x 3</a:t>
            </a:r>
            <a:endParaRPr lang="en-US" sz="32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2400" y="2087940"/>
            <a:ext cx="614271" cy="53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3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38400" y="5004375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5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3962400"/>
            <a:ext cx="1447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38400" y="40386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5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0000" y="3962400"/>
            <a:ext cx="1447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14800" y="4038600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5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86400" y="3962400"/>
            <a:ext cx="1447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91200" y="4089975"/>
            <a:ext cx="868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KG Miss Kindergarten" pitchFamily="2" charset="0"/>
              </a:rPr>
              <a:t>5</a:t>
            </a:r>
            <a:endParaRPr lang="en-US" sz="2800" b="1" dirty="0">
              <a:solidFill>
                <a:srgbClr val="002060"/>
              </a:solidFill>
              <a:latin typeface="KG Miss Kindergart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0" grpId="0"/>
      <p:bldP spid="15" grpId="0"/>
      <p:bldP spid="16" grpId="0"/>
      <p:bldP spid="17" grpId="0"/>
      <p:bldP spid="18" grpId="0" animBg="1"/>
      <p:bldP spid="25" grpId="0"/>
      <p:bldP spid="26" grpId="0"/>
      <p:bldP spid="28" grpId="0"/>
      <p:bldP spid="23" grpId="0" animBg="1"/>
      <p:bldP spid="24" grpId="0"/>
      <p:bldP spid="32" grpId="0" animBg="1"/>
      <p:bldP spid="33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KG Miss Kindergarten" pitchFamily="2" charset="0"/>
              </a:rPr>
              <a:t>Day 54 Mixed Comparison Problems</a:t>
            </a:r>
            <a:endParaRPr lang="en-US" sz="3600" dirty="0">
              <a:latin typeface="KG Miss Kindergarte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4038600" cy="5943600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2400" dirty="0" smtClean="0">
                <a:latin typeface="KG Miss Kindergarten" pitchFamily="2" charset="0"/>
              </a:rPr>
              <a:t>You will work on Day 54 </a:t>
            </a:r>
            <a:r>
              <a:rPr lang="en-US" sz="2400" dirty="0" smtClean="0">
                <a:latin typeface="KG Miss Kindergarten" pitchFamily="2" charset="0"/>
              </a:rPr>
              <a:t>independently. </a:t>
            </a:r>
            <a:endParaRPr lang="en-US" sz="2400" dirty="0" smtClean="0">
              <a:latin typeface="KG Miss Kindergarten" pitchFamily="2" charset="0"/>
            </a:endParaRPr>
          </a:p>
          <a:p>
            <a:pPr marL="457200" indent="-457200" algn="ctr"/>
            <a:endParaRPr lang="en-US" sz="2400" dirty="0" smtClean="0">
              <a:latin typeface="KG Miss Kindergarten" pitchFamily="2" charset="0"/>
            </a:endParaRPr>
          </a:p>
          <a:p>
            <a:pPr marL="457200" indent="-457200" algn="ctr">
              <a:buNone/>
            </a:pPr>
            <a:endParaRPr lang="en-US" sz="2400" dirty="0" smtClean="0">
              <a:latin typeface="KG Miss Kindergarte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838200"/>
            <a:ext cx="4038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KG Miss Kindergarten" pitchFamily="2" charset="0"/>
              </a:rPr>
              <a:t>If you finish early, work on these activities </a:t>
            </a:r>
            <a:r>
              <a:rPr lang="en-US" sz="2400" b="1" dirty="0" smtClean="0">
                <a:solidFill>
                  <a:srgbClr val="FF0000"/>
                </a:solidFill>
                <a:latin typeface="KG Miss Kindergarten" pitchFamily="2" charset="0"/>
              </a:rPr>
              <a:t>independently</a:t>
            </a:r>
            <a:r>
              <a:rPr lang="en-US" sz="2400" dirty="0" smtClean="0">
                <a:latin typeface="KG Miss Kindergarten" pitchFamily="2" charset="0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KG Miss Kindergarten" pitchFamily="2" charset="0"/>
              </a:rPr>
              <a:t>Day 49 Extension from yesterday (if you have that)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KG Miss Kindergarten" pitchFamily="2" charset="0"/>
              </a:rPr>
              <a:t>If you don’t have an extension, work on your Day 50 Mixed Division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</a:rPr>
              <a:t>Put your names on everything and turn it into Mrs. Martin </a:t>
            </a:r>
            <a:r>
              <a:rPr lang="en-US" sz="2400" dirty="0" smtClean="0">
                <a:solidFill>
                  <a:srgbClr val="FF0000"/>
                </a:solidFill>
                <a:latin typeface="KG Miss Kindergarten" pitchFamily="2" charset="0"/>
                <a:sym typeface="Wingdings" pitchFamily="2" charset="2"/>
              </a:rPr>
              <a:t></a:t>
            </a:r>
            <a:endParaRPr lang="en-US" sz="2400" dirty="0">
              <a:solidFill>
                <a:srgbClr val="FF0000"/>
              </a:solidFill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G Miss Kindergarte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G Miss Kindergarten" pitchFamily="2" charset="0"/>
            </a:endParaRPr>
          </a:p>
        </p:txBody>
      </p:sp>
      <p:pic>
        <p:nvPicPr>
          <p:cNvPr id="7170" name="Picture 2" descr="http://images.clipartpanda.com/maths-clipart-9iRRB4xi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3578225" cy="2006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KG True Colors" pitchFamily="2" charset="0"/>
              </a:rPr>
              <a:t>Social Studies</a:t>
            </a:r>
            <a:endParaRPr lang="en-US" sz="7200" dirty="0">
              <a:latin typeface="KG True Color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G True Colors" pitchFamily="2" charset="0"/>
              </a:rPr>
              <a:t>The American Revolution</a:t>
            </a:r>
            <a:endParaRPr lang="en-US" dirty="0">
              <a:latin typeface="KG True Color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http://safeshare.tv/w/JvdnSWXAds</a:t>
            </a:r>
            <a:r>
              <a:rPr lang="en-US" dirty="0" smtClean="0"/>
              <a:t> The Shot Heard Round the World</a:t>
            </a:r>
          </a:p>
          <a:p>
            <a:r>
              <a:rPr lang="en-US" dirty="0" smtClean="0">
                <a:hlinkClick r:id="rId3"/>
              </a:rPr>
              <a:t>http://safeshare.tv/w/yfzgPuzcHo</a:t>
            </a:r>
            <a:r>
              <a:rPr lang="en-US" dirty="0" smtClean="0"/>
              <a:t> The First 4th of July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761</Words>
  <Application>Microsoft Office PowerPoint</Application>
  <PresentationFormat>On-screen Show (4:3)</PresentationFormat>
  <Paragraphs>71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Day 54 Mixed Comparison Problems</vt:lpstr>
      <vt:lpstr>Social Studies</vt:lpstr>
      <vt:lpstr>The American Revolution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lmalakoff</dc:creator>
  <cp:lastModifiedBy>PLaug</cp:lastModifiedBy>
  <cp:revision>30</cp:revision>
  <dcterms:created xsi:type="dcterms:W3CDTF">2014-11-17T21:35:32Z</dcterms:created>
  <dcterms:modified xsi:type="dcterms:W3CDTF">2014-11-19T19:55:50Z</dcterms:modified>
</cp:coreProperties>
</file>