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89122" name="AutoShape 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sp>
        <p:nvSpPr>
          <p:cNvPr id="389123" name="AutoShape 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sp>
        <p:nvSpPr>
          <p:cNvPr id="389124" name="Line 4"/>
          <p:cNvSpPr>
            <a:spLocks noChangeShapeType="1"/>
          </p:cNvSpPr>
          <p:nvPr/>
        </p:nvSpPr>
        <p:spPr bwMode="auto">
          <a:xfrm>
            <a:off x="1447800" y="2514600"/>
            <a:ext cx="6934200" cy="0"/>
          </a:xfrm>
          <a:prstGeom prst="line">
            <a:avLst/>
          </a:prstGeom>
          <a:noFill/>
          <a:ln w="12700">
            <a:solidFill>
              <a:schemeClr val="hlink"/>
            </a:solidFill>
            <a:round/>
            <a:headEnd/>
            <a:tailEnd/>
          </a:ln>
          <a:effectLst/>
        </p:spPr>
        <p:txBody>
          <a:bodyPr/>
          <a:lstStyle/>
          <a:p>
            <a:pPr eaLnBrk="0" fontAlgn="base" hangingPunct="0">
              <a:spcBef>
                <a:spcPct val="0"/>
              </a:spcBef>
              <a:spcAft>
                <a:spcPct val="0"/>
              </a:spcAft>
            </a:pPr>
            <a:endParaRPr lang="en-US">
              <a:solidFill>
                <a:srgbClr val="000000"/>
              </a:solidFill>
              <a:latin typeface="Arial" charset="0"/>
            </a:endParaRPr>
          </a:p>
        </p:txBody>
      </p:sp>
      <p:sp>
        <p:nvSpPr>
          <p:cNvPr id="389125" name="AutoShape 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389126" name="AutoShape 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fontAlgn="base">
              <a:spcBef>
                <a:spcPct val="0"/>
              </a:spcBef>
              <a:spcAft>
                <a:spcPct val="0"/>
              </a:spcAft>
            </a:pPr>
            <a:endParaRPr lang="en-US">
              <a:solidFill>
                <a:srgbClr val="000000"/>
              </a:solidFill>
              <a:latin typeface="Arial" charset="0"/>
            </a:endParaRPr>
          </a:p>
        </p:txBody>
      </p:sp>
      <p:sp>
        <p:nvSpPr>
          <p:cNvPr id="389127" name="Rectangle 7"/>
          <p:cNvSpPr>
            <a:spLocks noGrp="1" noChangeArrowheads="1"/>
          </p:cNvSpPr>
          <p:nvPr>
            <p:ph type="ctrTitle"/>
          </p:nvPr>
        </p:nvSpPr>
        <p:spPr>
          <a:xfrm>
            <a:off x="1443038" y="985838"/>
            <a:ext cx="7015162" cy="1444625"/>
          </a:xfrm>
        </p:spPr>
        <p:txBody>
          <a:bodyPr/>
          <a:lstStyle>
            <a:lvl1pPr>
              <a:defRPr/>
            </a:lvl1pPr>
          </a:lstStyle>
          <a:p>
            <a:r>
              <a:rPr lang="en-US" smtClean="0"/>
              <a:t>Click to edit Master title style</a:t>
            </a:r>
            <a:endParaRPr lang="en-US"/>
          </a:p>
        </p:txBody>
      </p:sp>
      <p:sp>
        <p:nvSpPr>
          <p:cNvPr id="389128" name="Rectangle 8"/>
          <p:cNvSpPr>
            <a:spLocks noGrp="1" noChangeArrowheads="1"/>
          </p:cNvSpPr>
          <p:nvPr>
            <p:ph type="subTitle" idx="1"/>
          </p:nvPr>
        </p:nvSpPr>
        <p:spPr>
          <a:xfrm>
            <a:off x="1443038" y="3048000"/>
            <a:ext cx="7015162" cy="1752600"/>
          </a:xfrm>
        </p:spPr>
        <p:txBody>
          <a:bodyPr/>
          <a:lstStyle>
            <a:lvl1pPr marL="0" indent="0">
              <a:buFont typeface="Wingdings" pitchFamily="2" charset="2"/>
              <a:buNone/>
              <a:defRPr/>
            </a:lvl1pPr>
          </a:lstStyle>
          <a:p>
            <a:r>
              <a:rPr lang="en-US" smtClean="0"/>
              <a:t>Click to edit Master subtitle style</a:t>
            </a:r>
            <a:endParaRPr lang="en-US"/>
          </a:p>
        </p:txBody>
      </p:sp>
      <p:sp>
        <p:nvSpPr>
          <p:cNvPr id="389129" name="Rectangle 9"/>
          <p:cNvSpPr>
            <a:spLocks noGrp="1" noChangeArrowheads="1"/>
          </p:cNvSpPr>
          <p:nvPr>
            <p:ph type="dt" sz="half" idx="2"/>
          </p:nvPr>
        </p:nvSpPr>
        <p:spPr/>
        <p:txBody>
          <a:bodyPr/>
          <a:lstStyle>
            <a:lvl1pPr>
              <a:defRPr/>
            </a:lvl1pPr>
          </a:lstStyle>
          <a:p>
            <a:endParaRPr lang="en-US">
              <a:solidFill>
                <a:srgbClr val="000000"/>
              </a:solidFill>
            </a:endParaRPr>
          </a:p>
        </p:txBody>
      </p:sp>
      <p:sp>
        <p:nvSpPr>
          <p:cNvPr id="389130" name="Rectangle 10"/>
          <p:cNvSpPr>
            <a:spLocks noGrp="1" noChangeArrowheads="1"/>
          </p:cNvSpPr>
          <p:nvPr>
            <p:ph type="ftr" sz="quarter" idx="3"/>
          </p:nvPr>
        </p:nvSpPr>
        <p:spPr/>
        <p:txBody>
          <a:bodyPr/>
          <a:lstStyle>
            <a:lvl1pPr>
              <a:defRPr/>
            </a:lvl1pPr>
          </a:lstStyle>
          <a:p>
            <a:endParaRPr lang="en-US">
              <a:solidFill>
                <a:srgbClr val="000000"/>
              </a:solidFill>
            </a:endParaRPr>
          </a:p>
        </p:txBody>
      </p:sp>
      <p:sp>
        <p:nvSpPr>
          <p:cNvPr id="389131" name="Rectangle 11"/>
          <p:cNvSpPr>
            <a:spLocks noGrp="1" noChangeArrowheads="1"/>
          </p:cNvSpPr>
          <p:nvPr>
            <p:ph type="sldNum" sz="quarter" idx="4"/>
          </p:nvPr>
        </p:nvSpPr>
        <p:spPr/>
        <p:txBody>
          <a:bodyPr/>
          <a:lstStyle>
            <a:lvl1pPr>
              <a:defRPr/>
            </a:lvl1pPr>
          </a:lstStyle>
          <a:p>
            <a:fld id="{D8A5B24E-D11F-4275-B202-29639BB0CA6A}" type="slidenum">
              <a:rPr lang="en-US">
                <a:solidFill>
                  <a:srgbClr val="000000"/>
                </a:solidFill>
              </a:rPr>
              <a:pPr/>
              <a:t>‹#›</a:t>
            </a:fld>
            <a:endParaRPr lang="en-US">
              <a:solidFill>
                <a:srgbClr val="000000"/>
              </a:solidFill>
            </a:endParaRPr>
          </a:p>
        </p:txBody>
      </p:sp>
      <p:sp>
        <p:nvSpPr>
          <p:cNvPr id="389132" name="AutoShape 12"/>
          <p:cNvSpPr>
            <a:spLocks noChangeArrowheads="1"/>
          </p:cNvSpPr>
          <p:nvPr userDrawn="1"/>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sp>
        <p:nvSpPr>
          <p:cNvPr id="389133" name="AutoShape 13"/>
          <p:cNvSpPr>
            <a:spLocks noChangeArrowheads="1"/>
          </p:cNvSpPr>
          <p:nvPr userDrawn="1"/>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sp>
        <p:nvSpPr>
          <p:cNvPr id="389134" name="Line 14"/>
          <p:cNvSpPr>
            <a:spLocks noChangeShapeType="1"/>
          </p:cNvSpPr>
          <p:nvPr userDrawn="1"/>
        </p:nvSpPr>
        <p:spPr bwMode="auto">
          <a:xfrm>
            <a:off x="1447800" y="2514600"/>
            <a:ext cx="6934200" cy="0"/>
          </a:xfrm>
          <a:prstGeom prst="line">
            <a:avLst/>
          </a:prstGeom>
          <a:noFill/>
          <a:ln w="12700">
            <a:solidFill>
              <a:schemeClr val="hlink"/>
            </a:solidFill>
            <a:round/>
            <a:headEnd/>
            <a:tailEnd/>
          </a:ln>
          <a:effectLst/>
        </p:spPr>
        <p:txBody>
          <a:bodyPr/>
          <a:lstStyle/>
          <a:p>
            <a:pPr eaLnBrk="0" fontAlgn="base" hangingPunct="0">
              <a:spcBef>
                <a:spcPct val="0"/>
              </a:spcBef>
              <a:spcAft>
                <a:spcPct val="0"/>
              </a:spcAft>
            </a:pPr>
            <a:endParaRPr lang="en-US">
              <a:solidFill>
                <a:srgbClr val="000000"/>
              </a:solidFill>
              <a:latin typeface="Arial" charset="0"/>
            </a:endParaRPr>
          </a:p>
        </p:txBody>
      </p:sp>
      <p:sp>
        <p:nvSpPr>
          <p:cNvPr id="389135" name="AutoShape 15"/>
          <p:cNvSpPr>
            <a:spLocks noChangeArrowheads="1"/>
          </p:cNvSpPr>
          <p:nvPr userDrawn="1"/>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389136" name="AutoShape 16"/>
          <p:cNvSpPr>
            <a:spLocks noChangeArrowheads="1"/>
          </p:cNvSpPr>
          <p:nvPr userDrawn="1"/>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fontAlgn="base">
              <a:spcBef>
                <a:spcPct val="0"/>
              </a:spcBef>
              <a:spcAft>
                <a:spcPct val="0"/>
              </a:spcAft>
            </a:pPr>
            <a:endParaRPr lang="en-US">
              <a:solidFill>
                <a:srgbClr val="000000"/>
              </a:solidFill>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59877A4-A74F-4C1A-8A65-2E1AD0BEA64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9BC800C-4149-4F9F-9FFF-747D6092B53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1C5A043-C668-41E1-BA84-6C3EDA90587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D60F6A-4A22-4F57-959D-1D543ECA348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1EC035DA-278F-487C-81EF-C10C32FE00A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40B90E3-2EBB-4068-B524-2945A9520AC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40E91E4-604D-4707-B6AF-0487C13CC00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9490700-D10A-4A0F-89BE-2D3C579BA683}"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238CC7E-C2BE-4EAD-8EC3-AC3CA4229EF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FDCC9BA-E2D4-425D-8025-646C35840048}"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D5E84-96CA-4621-9748-AA37874B0E4A}" type="datetimeFigureOut">
              <a:rPr lang="en-US" smtClean="0"/>
              <a:pPr/>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9428C3-F454-417A-9C7F-7C0513708D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D5E84-96CA-4621-9748-AA37874B0E4A}" type="datetimeFigureOut">
              <a:rPr lang="en-US" smtClean="0"/>
              <a:pPr/>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428C3-F454-417A-9C7F-7C0513708D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76200" y="152400"/>
            <a:ext cx="8991600" cy="6629400"/>
            <a:chOff x="48" y="96"/>
            <a:chExt cx="5664" cy="4176"/>
          </a:xfrm>
        </p:grpSpPr>
        <p:sp>
          <p:nvSpPr>
            <p:cNvPr id="388099" name="AutoShape 3"/>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sp>
          <p:nvSpPr>
            <p:cNvPr id="388100" name="AutoShape 4"/>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grpSp>
      <p:sp>
        <p:nvSpPr>
          <p:cNvPr id="388101" name="Line 5"/>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pPr eaLnBrk="0" fontAlgn="base" hangingPunct="0">
              <a:spcBef>
                <a:spcPct val="0"/>
              </a:spcBef>
              <a:spcAft>
                <a:spcPct val="0"/>
              </a:spcAft>
            </a:pPr>
            <a:endParaRPr lang="en-US">
              <a:solidFill>
                <a:srgbClr val="000000"/>
              </a:solidFill>
              <a:latin typeface="Arial" charset="0"/>
            </a:endParaRPr>
          </a:p>
        </p:txBody>
      </p:sp>
      <p:sp>
        <p:nvSpPr>
          <p:cNvPr id="388102"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88103"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8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pPr fontAlgn="base">
              <a:spcBef>
                <a:spcPct val="0"/>
              </a:spcBef>
              <a:spcAft>
                <a:spcPct val="0"/>
              </a:spcAft>
            </a:pPr>
            <a:endParaRPr lang="en-US">
              <a:solidFill>
                <a:srgbClr val="000000"/>
              </a:solidFill>
            </a:endParaRPr>
          </a:p>
        </p:txBody>
      </p:sp>
      <p:sp>
        <p:nvSpPr>
          <p:cNvPr id="388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pPr fontAlgn="base">
              <a:spcBef>
                <a:spcPct val="0"/>
              </a:spcBef>
              <a:spcAft>
                <a:spcPct val="0"/>
              </a:spcAft>
            </a:pPr>
            <a:endParaRPr lang="en-US">
              <a:solidFill>
                <a:srgbClr val="000000"/>
              </a:solidFill>
            </a:endParaRPr>
          </a:p>
        </p:txBody>
      </p:sp>
      <p:sp>
        <p:nvSpPr>
          <p:cNvPr id="388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pPr fontAlgn="base">
              <a:spcBef>
                <a:spcPct val="0"/>
              </a:spcBef>
              <a:spcAft>
                <a:spcPct val="0"/>
              </a:spcAft>
            </a:pPr>
            <a:fld id="{40121B55-2FF1-4915-9B35-794C117DD7C2}" type="slidenum">
              <a:rPr lang="en-US">
                <a:solidFill>
                  <a:srgbClr val="000000"/>
                </a:solidFill>
              </a:rPr>
              <a:pPr fontAlgn="base">
                <a:spcBef>
                  <a:spcPct val="0"/>
                </a:spcBef>
                <a:spcAft>
                  <a:spcPct val="0"/>
                </a:spcAft>
              </a:pPr>
              <a:t>‹#›</a:t>
            </a:fld>
            <a:endParaRPr lang="en-US">
              <a:solidFill>
                <a:srgbClr val="000000"/>
              </a:solidFill>
            </a:endParaRPr>
          </a:p>
        </p:txBody>
      </p:sp>
      <p:sp>
        <p:nvSpPr>
          <p:cNvPr id="388107" name="AutoShape 11"/>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388108" name="AutoShape 12"/>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fontAlgn="base">
              <a:spcBef>
                <a:spcPct val="0"/>
              </a:spcBef>
              <a:spcAft>
                <a:spcPct val="0"/>
              </a:spcAft>
            </a:pPr>
            <a:endParaRPr lang="en-US">
              <a:solidFill>
                <a:srgbClr val="000000"/>
              </a:solidFill>
              <a:latin typeface="Arial" charset="0"/>
            </a:endParaRPr>
          </a:p>
        </p:txBody>
      </p:sp>
      <p:grpSp>
        <p:nvGrpSpPr>
          <p:cNvPr id="3" name="Group 13"/>
          <p:cNvGrpSpPr>
            <a:grpSpLocks/>
          </p:cNvGrpSpPr>
          <p:nvPr/>
        </p:nvGrpSpPr>
        <p:grpSpPr bwMode="auto">
          <a:xfrm>
            <a:off x="76200" y="152400"/>
            <a:ext cx="8991600" cy="6629400"/>
            <a:chOff x="48" y="96"/>
            <a:chExt cx="5664" cy="4176"/>
          </a:xfrm>
        </p:grpSpPr>
        <p:sp>
          <p:nvSpPr>
            <p:cNvPr id="388110" name="AutoShape 14"/>
            <p:cNvSpPr>
              <a:spLocks noChangeArrowheads="1"/>
            </p:cNvSpPr>
            <p:nvPr userDrawn="1"/>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sp>
          <p:nvSpPr>
            <p:cNvPr id="388111" name="AutoShape 15"/>
            <p:cNvSpPr>
              <a:spLocks noChangeArrowheads="1"/>
            </p:cNvSpPr>
            <p:nvPr userDrawn="1"/>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pPr eaLnBrk="0" fontAlgn="base" hangingPunct="0">
                <a:spcBef>
                  <a:spcPct val="0"/>
                </a:spcBef>
                <a:spcAft>
                  <a:spcPct val="0"/>
                </a:spcAft>
              </a:pPr>
              <a:endParaRPr lang="en-US">
                <a:solidFill>
                  <a:srgbClr val="000000"/>
                </a:solidFill>
                <a:latin typeface="Arial" charset="0"/>
              </a:endParaRPr>
            </a:p>
          </p:txBody>
        </p:sp>
      </p:grpSp>
      <p:sp>
        <p:nvSpPr>
          <p:cNvPr id="388112" name="Line 16"/>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pPr eaLnBrk="0" fontAlgn="base" hangingPunct="0">
              <a:spcBef>
                <a:spcPct val="0"/>
              </a:spcBef>
              <a:spcAft>
                <a:spcPct val="0"/>
              </a:spcAft>
            </a:pPr>
            <a:endParaRPr lang="en-US">
              <a:solidFill>
                <a:srgbClr val="000000"/>
              </a:solidFill>
              <a:latin typeface="Arial" charset="0"/>
            </a:endParaRPr>
          </a:p>
        </p:txBody>
      </p:sp>
      <p:sp>
        <p:nvSpPr>
          <p:cNvPr id="388113" name="AutoShape 17"/>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388114" name="AutoShape 18"/>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fontAlgn="base">
              <a:spcBef>
                <a:spcPct val="0"/>
              </a:spcBef>
              <a:spcAft>
                <a:spcPct val="0"/>
              </a:spcAft>
            </a:pPr>
            <a:endParaRPr lang="en-US">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hlink"/>
          </a:solidFill>
          <a:latin typeface="+mj-lt"/>
          <a:ea typeface="+mj-ea"/>
          <a:cs typeface="+mj-cs"/>
        </a:defRPr>
      </a:lvl1pPr>
      <a:lvl2pPr algn="l" rtl="0" eaLnBrk="1" fontAlgn="base" hangingPunct="1">
        <a:spcBef>
          <a:spcPct val="0"/>
        </a:spcBef>
        <a:spcAft>
          <a:spcPct val="0"/>
        </a:spcAft>
        <a:defRPr sz="3600">
          <a:solidFill>
            <a:schemeClr val="hlink"/>
          </a:solidFill>
          <a:latin typeface="Georgia" pitchFamily="18" charset="0"/>
        </a:defRPr>
      </a:lvl2pPr>
      <a:lvl3pPr algn="l" rtl="0" eaLnBrk="1" fontAlgn="base" hangingPunct="1">
        <a:spcBef>
          <a:spcPct val="0"/>
        </a:spcBef>
        <a:spcAft>
          <a:spcPct val="0"/>
        </a:spcAft>
        <a:defRPr sz="3600">
          <a:solidFill>
            <a:schemeClr val="hlink"/>
          </a:solidFill>
          <a:latin typeface="Georgia" pitchFamily="18" charset="0"/>
        </a:defRPr>
      </a:lvl3pPr>
      <a:lvl4pPr algn="l" rtl="0" eaLnBrk="1" fontAlgn="base" hangingPunct="1">
        <a:spcBef>
          <a:spcPct val="0"/>
        </a:spcBef>
        <a:spcAft>
          <a:spcPct val="0"/>
        </a:spcAft>
        <a:defRPr sz="3600">
          <a:solidFill>
            <a:schemeClr val="hlink"/>
          </a:solidFill>
          <a:latin typeface="Georgia" pitchFamily="18" charset="0"/>
        </a:defRPr>
      </a:lvl4pPr>
      <a:lvl5pPr algn="l" rtl="0" eaLnBrk="1" fontAlgn="base" hangingPunct="1">
        <a:spcBef>
          <a:spcPct val="0"/>
        </a:spcBef>
        <a:spcAft>
          <a:spcPct val="0"/>
        </a:spcAft>
        <a:defRPr sz="3600">
          <a:solidFill>
            <a:schemeClr val="hlink"/>
          </a:solidFill>
          <a:latin typeface="Georgia" pitchFamily="18" charset="0"/>
        </a:defRPr>
      </a:lvl5pPr>
      <a:lvl6pPr marL="457200" algn="l" rtl="0" eaLnBrk="1" fontAlgn="base" hangingPunct="1">
        <a:spcBef>
          <a:spcPct val="0"/>
        </a:spcBef>
        <a:spcAft>
          <a:spcPct val="0"/>
        </a:spcAft>
        <a:defRPr sz="3600">
          <a:solidFill>
            <a:schemeClr val="hlink"/>
          </a:solidFill>
          <a:latin typeface="Georgia" pitchFamily="18" charset="0"/>
        </a:defRPr>
      </a:lvl6pPr>
      <a:lvl7pPr marL="914400" algn="l" rtl="0" eaLnBrk="1" fontAlgn="base" hangingPunct="1">
        <a:spcBef>
          <a:spcPct val="0"/>
        </a:spcBef>
        <a:spcAft>
          <a:spcPct val="0"/>
        </a:spcAft>
        <a:defRPr sz="3600">
          <a:solidFill>
            <a:schemeClr val="hlink"/>
          </a:solidFill>
          <a:latin typeface="Georgia" pitchFamily="18" charset="0"/>
        </a:defRPr>
      </a:lvl7pPr>
      <a:lvl8pPr marL="1371600" algn="l" rtl="0" eaLnBrk="1" fontAlgn="base" hangingPunct="1">
        <a:spcBef>
          <a:spcPct val="0"/>
        </a:spcBef>
        <a:spcAft>
          <a:spcPct val="0"/>
        </a:spcAft>
        <a:defRPr sz="3600">
          <a:solidFill>
            <a:schemeClr val="hlink"/>
          </a:solidFill>
          <a:latin typeface="Georgia" pitchFamily="18" charset="0"/>
        </a:defRPr>
      </a:lvl8pPr>
      <a:lvl9pPr marL="1828800" algn="l" rtl="0" eaLnBrk="1" fontAlgn="base" hangingPunct="1">
        <a:spcBef>
          <a:spcPct val="0"/>
        </a:spcBef>
        <a:spcAft>
          <a:spcPct val="0"/>
        </a:spcAft>
        <a:defRPr sz="3600">
          <a:solidFill>
            <a:schemeClr val="hlink"/>
          </a:solidFill>
          <a:latin typeface="Georgia" pitchFamily="18" charset="0"/>
        </a:defRPr>
      </a:lvl9pPr>
    </p:titleStyle>
    <p:bodyStyle>
      <a:lvl1pPr marL="342900" indent="-342900" algn="l" rtl="0" eaLnBrk="1" fontAlgn="base" hangingPunct="1">
        <a:spcBef>
          <a:spcPct val="20000"/>
        </a:spcBef>
        <a:spcAft>
          <a:spcPct val="0"/>
        </a:spcAft>
        <a:buClr>
          <a:schemeClr val="accent1"/>
        </a:buClr>
        <a:buSzPct val="70000"/>
        <a:buFont typeface="Wingdings" pitchFamily="2" charset="2"/>
        <a:buChar char="l"/>
        <a:defRPr sz="2900">
          <a:solidFill>
            <a:srgbClr val="777777"/>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rgbClr val="777777"/>
          </a:solidFill>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l"/>
        <a:defRPr sz="2200">
          <a:solidFill>
            <a:srgbClr val="777777"/>
          </a:solidFill>
          <a:latin typeface="+mn-lt"/>
        </a:defRPr>
      </a:lvl3pPr>
      <a:lvl4pPr marL="1600200" indent="-228600" algn="l" rtl="0" eaLnBrk="1" fontAlgn="base" hangingPunct="1">
        <a:spcBef>
          <a:spcPct val="20000"/>
        </a:spcBef>
        <a:spcAft>
          <a:spcPct val="0"/>
        </a:spcAft>
        <a:buClr>
          <a:schemeClr val="accent1"/>
        </a:buClr>
        <a:buSzPct val="70000"/>
        <a:buFont typeface="Wingdings" pitchFamily="2" charset="2"/>
        <a:buChar char="l"/>
        <a:defRPr sz="1900">
          <a:solidFill>
            <a:srgbClr val="777777"/>
          </a:solidFill>
          <a:latin typeface="+mn-lt"/>
        </a:defRPr>
      </a:lvl4pPr>
      <a:lvl5pPr marL="20574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5pPr>
      <a:lvl6pPr marL="25146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6pPr>
      <a:lvl7pPr marL="29718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7pPr>
      <a:lvl8pPr marL="34290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8pPr>
      <a:lvl9pPr marL="38862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Multiplication with Base 10 Pieces</a:t>
            </a:r>
            <a:endParaRPr lang="en-US" dirty="0"/>
          </a:p>
        </p:txBody>
      </p:sp>
      <p:sp>
        <p:nvSpPr>
          <p:cNvPr id="4" name="Rectangle 3"/>
          <p:cNvSpPr/>
          <p:nvPr/>
        </p:nvSpPr>
        <p:spPr bwMode="auto">
          <a:xfrm rot="5400000">
            <a:off x="3724595" y="4581205"/>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 name="Oval 4"/>
          <p:cNvSpPr/>
          <p:nvPr/>
        </p:nvSpPr>
        <p:spPr bwMode="auto">
          <a:xfrm>
            <a:off x="47244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 name="TextBox 5"/>
          <p:cNvSpPr txBox="1"/>
          <p:nvPr/>
        </p:nvSpPr>
        <p:spPr>
          <a:xfrm>
            <a:off x="3886200" y="5181600"/>
            <a:ext cx="609600" cy="461665"/>
          </a:xfrm>
          <a:prstGeom prst="rect">
            <a:avLst/>
          </a:prstGeom>
          <a:noFill/>
        </p:spPr>
        <p:txBody>
          <a:bodyPr wrap="square" rtlCol="0">
            <a:spAutoFit/>
          </a:bodyPr>
          <a:lstStyle/>
          <a:p>
            <a:r>
              <a:rPr lang="en-US" sz="2400" b="1" dirty="0" smtClean="0"/>
              <a:t>10</a:t>
            </a:r>
            <a:endParaRPr lang="en-US" sz="2400" b="1" dirty="0"/>
          </a:p>
        </p:txBody>
      </p:sp>
      <p:sp>
        <p:nvSpPr>
          <p:cNvPr id="9" name="TextBox 8"/>
          <p:cNvSpPr txBox="1"/>
          <p:nvPr/>
        </p:nvSpPr>
        <p:spPr>
          <a:xfrm>
            <a:off x="5029200" y="4419600"/>
            <a:ext cx="609600" cy="461665"/>
          </a:xfrm>
          <a:prstGeom prst="rect">
            <a:avLst/>
          </a:prstGeom>
          <a:noFill/>
        </p:spPr>
        <p:txBody>
          <a:bodyPr wrap="square" rtlCol="0">
            <a:spAutoFit/>
          </a:bodyPr>
          <a:lstStyle/>
          <a:p>
            <a:r>
              <a:rPr lang="en-US" sz="2400" b="1" dirty="0" smtClean="0"/>
              <a:t>1</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Tandelle" pitchFamily="2" charset="0"/>
              </a:rPr>
              <a:t>Modeling Multiplication</a:t>
            </a:r>
            <a:endParaRPr lang="en-US" sz="7200" dirty="0">
              <a:latin typeface="Tandelle" pitchFamily="2" charset="0"/>
            </a:endParaRPr>
          </a:p>
        </p:txBody>
      </p:sp>
      <p:sp>
        <p:nvSpPr>
          <p:cNvPr id="3" name="Content Placeholder 2"/>
          <p:cNvSpPr>
            <a:spLocks noGrp="1"/>
          </p:cNvSpPr>
          <p:nvPr>
            <p:ph idx="1"/>
          </p:nvPr>
        </p:nvSpPr>
        <p:spPr>
          <a:xfrm>
            <a:off x="1371600" y="1600200"/>
            <a:ext cx="7313612" cy="4114800"/>
          </a:xfrm>
        </p:spPr>
        <p:txBody>
          <a:bodyPr/>
          <a:lstStyle/>
          <a:p>
            <a:r>
              <a:rPr lang="en-US" dirty="0" smtClean="0"/>
              <a:t>With your Base Ten blocks, model the problem:</a:t>
            </a:r>
          </a:p>
          <a:p>
            <a:pPr lvl="1"/>
            <a:r>
              <a:rPr lang="en-US" dirty="0" smtClean="0"/>
              <a:t>3  x  5</a:t>
            </a:r>
          </a:p>
          <a:p>
            <a:pPr lvl="1"/>
            <a:r>
              <a:rPr lang="en-US" dirty="0" smtClean="0"/>
              <a:t>Let’s see the example below…</a:t>
            </a:r>
          </a:p>
          <a:p>
            <a:pPr lvl="1"/>
            <a:r>
              <a:rPr lang="en-US" dirty="0" smtClean="0"/>
              <a:t>How many different ways can we show 3  x  5</a:t>
            </a:r>
            <a:endParaRPr lang="en-US" dirty="0"/>
          </a:p>
        </p:txBody>
      </p:sp>
      <p:pic>
        <p:nvPicPr>
          <p:cNvPr id="26626" name="Picture 2" descr="http://www.quia.com/files/quia/users/shellylaj/2-3Arrays/3x5"/>
          <p:cNvPicPr>
            <a:picLocks noChangeAspect="1" noChangeArrowheads="1"/>
          </p:cNvPicPr>
          <p:nvPr/>
        </p:nvPicPr>
        <p:blipFill>
          <a:blip r:embed="rId2" cstate="print"/>
          <a:srcRect/>
          <a:stretch>
            <a:fillRect/>
          </a:stretch>
        </p:blipFill>
        <p:spPr bwMode="auto">
          <a:xfrm>
            <a:off x="3733800" y="4038600"/>
            <a:ext cx="4060031"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26626"/>
                                        </p:tgtEl>
                                        <p:attrNameLst>
                                          <p:attrName>style.visibility</p:attrName>
                                        </p:attrNameLst>
                                      </p:cBhvr>
                                      <p:to>
                                        <p:strVal val="visible"/>
                                      </p:to>
                                    </p:set>
                                    <p:animEffect transition="in" filter="box(in)">
                                      <p:cBhvr>
                                        <p:cTn id="19" dur="500"/>
                                        <p:tgtEl>
                                          <p:spTgt spid="2662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Tandelle" pitchFamily="2" charset="0"/>
              </a:rPr>
              <a:t>Modeling Multiplication</a:t>
            </a:r>
            <a:endParaRPr lang="en-US" sz="7200" dirty="0">
              <a:latin typeface="Tandelle" pitchFamily="2" charset="0"/>
            </a:endParaRPr>
          </a:p>
        </p:txBody>
      </p:sp>
      <p:sp>
        <p:nvSpPr>
          <p:cNvPr id="3" name="Content Placeholder 2"/>
          <p:cNvSpPr>
            <a:spLocks noGrp="1"/>
          </p:cNvSpPr>
          <p:nvPr>
            <p:ph idx="1"/>
          </p:nvPr>
        </p:nvSpPr>
        <p:spPr>
          <a:xfrm>
            <a:off x="914400" y="1676400"/>
            <a:ext cx="7313612" cy="4114800"/>
          </a:xfrm>
        </p:spPr>
        <p:txBody>
          <a:bodyPr/>
          <a:lstStyle/>
          <a:p>
            <a:r>
              <a:rPr lang="en-US" dirty="0" smtClean="0"/>
              <a:t>With your math partners, arrange your Base Ten blocks to represent the problem 23  x  6.  </a:t>
            </a:r>
          </a:p>
          <a:p>
            <a:r>
              <a:rPr lang="en-US" dirty="0" smtClean="0"/>
              <a:t>Be ready to share!</a:t>
            </a:r>
          </a:p>
          <a:p>
            <a:r>
              <a:rPr lang="en-US" dirty="0" smtClean="0"/>
              <a:t>This is one way we could show it:</a:t>
            </a:r>
            <a:endParaRPr lang="en-US" dirty="0"/>
          </a:p>
        </p:txBody>
      </p:sp>
      <p:cxnSp>
        <p:nvCxnSpPr>
          <p:cNvPr id="5" name="Straight Connector 4"/>
          <p:cNvCxnSpPr/>
          <p:nvPr/>
        </p:nvCxnSpPr>
        <p:spPr bwMode="auto">
          <a:xfrm>
            <a:off x="16764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8288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27432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28956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38100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9624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48006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49530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a:off x="57150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a:off x="58674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67056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6858000" y="4419600"/>
            <a:ext cx="0" cy="205740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
        <p:nvSpPr>
          <p:cNvPr id="17" name="Oval 16"/>
          <p:cNvSpPr/>
          <p:nvPr/>
        </p:nvSpPr>
        <p:spPr bwMode="auto">
          <a:xfrm>
            <a:off x="1981200" y="4419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 name="Oval 18"/>
          <p:cNvSpPr/>
          <p:nvPr/>
        </p:nvSpPr>
        <p:spPr bwMode="auto">
          <a:xfrm>
            <a:off x="1981200" y="4800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0" name="Oval 19"/>
          <p:cNvSpPr/>
          <p:nvPr/>
        </p:nvSpPr>
        <p:spPr bwMode="auto">
          <a:xfrm>
            <a:off x="1981200" y="5181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1" name="Oval 20"/>
          <p:cNvSpPr/>
          <p:nvPr/>
        </p:nvSpPr>
        <p:spPr bwMode="auto">
          <a:xfrm>
            <a:off x="3048000" y="4419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2" name="Oval 21"/>
          <p:cNvSpPr/>
          <p:nvPr/>
        </p:nvSpPr>
        <p:spPr bwMode="auto">
          <a:xfrm>
            <a:off x="3048000" y="4800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3" name="Oval 22"/>
          <p:cNvSpPr/>
          <p:nvPr/>
        </p:nvSpPr>
        <p:spPr bwMode="auto">
          <a:xfrm>
            <a:off x="3048000" y="5181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4" name="Oval 23"/>
          <p:cNvSpPr/>
          <p:nvPr/>
        </p:nvSpPr>
        <p:spPr bwMode="auto">
          <a:xfrm>
            <a:off x="4114800" y="4419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5" name="Oval 24"/>
          <p:cNvSpPr/>
          <p:nvPr/>
        </p:nvSpPr>
        <p:spPr bwMode="auto">
          <a:xfrm>
            <a:off x="4114800" y="4800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6" name="Oval 25"/>
          <p:cNvSpPr/>
          <p:nvPr/>
        </p:nvSpPr>
        <p:spPr bwMode="auto">
          <a:xfrm>
            <a:off x="4114800" y="5181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7" name="Oval 26"/>
          <p:cNvSpPr/>
          <p:nvPr/>
        </p:nvSpPr>
        <p:spPr bwMode="auto">
          <a:xfrm>
            <a:off x="5105400" y="4419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8" name="Oval 27"/>
          <p:cNvSpPr/>
          <p:nvPr/>
        </p:nvSpPr>
        <p:spPr bwMode="auto">
          <a:xfrm>
            <a:off x="5105400" y="5181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9" name="Oval 28"/>
          <p:cNvSpPr/>
          <p:nvPr/>
        </p:nvSpPr>
        <p:spPr bwMode="auto">
          <a:xfrm>
            <a:off x="5105400" y="4800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0" name="Oval 29"/>
          <p:cNvSpPr/>
          <p:nvPr/>
        </p:nvSpPr>
        <p:spPr bwMode="auto">
          <a:xfrm>
            <a:off x="6019800" y="4419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1" name="Oval 30"/>
          <p:cNvSpPr/>
          <p:nvPr/>
        </p:nvSpPr>
        <p:spPr bwMode="auto">
          <a:xfrm>
            <a:off x="6019800" y="5181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2" name="Oval 31"/>
          <p:cNvSpPr/>
          <p:nvPr/>
        </p:nvSpPr>
        <p:spPr bwMode="auto">
          <a:xfrm>
            <a:off x="6019800" y="4800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3" name="Oval 32"/>
          <p:cNvSpPr/>
          <p:nvPr/>
        </p:nvSpPr>
        <p:spPr bwMode="auto">
          <a:xfrm>
            <a:off x="7010400" y="4800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4" name="Oval 33"/>
          <p:cNvSpPr/>
          <p:nvPr/>
        </p:nvSpPr>
        <p:spPr bwMode="auto">
          <a:xfrm>
            <a:off x="7010400" y="4419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5" name="Oval 34"/>
          <p:cNvSpPr/>
          <p:nvPr/>
        </p:nvSpPr>
        <p:spPr bwMode="auto">
          <a:xfrm>
            <a:off x="7010400" y="5181600"/>
            <a:ext cx="228600" cy="3048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x 6</a:t>
            </a:r>
            <a:endParaRPr lang="en-US" dirty="0"/>
          </a:p>
        </p:txBody>
      </p:sp>
      <p:sp>
        <p:nvSpPr>
          <p:cNvPr id="4" name="Rectangle 3"/>
          <p:cNvSpPr/>
          <p:nvPr/>
        </p:nvSpPr>
        <p:spPr bwMode="auto">
          <a:xfrm rot="5400000">
            <a:off x="5019995" y="988834"/>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 name="Oval 5"/>
          <p:cNvSpPr/>
          <p:nvPr/>
        </p:nvSpPr>
        <p:spPr bwMode="auto">
          <a:xfrm>
            <a:off x="6400800" y="9796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 name="Oval 7"/>
          <p:cNvSpPr/>
          <p:nvPr/>
        </p:nvSpPr>
        <p:spPr bwMode="auto">
          <a:xfrm>
            <a:off x="6705600" y="9796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 name="Oval 8"/>
          <p:cNvSpPr/>
          <p:nvPr/>
        </p:nvSpPr>
        <p:spPr bwMode="auto">
          <a:xfrm>
            <a:off x="6019800" y="9796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 name="Oval 11"/>
          <p:cNvSpPr/>
          <p:nvPr/>
        </p:nvSpPr>
        <p:spPr bwMode="auto">
          <a:xfrm>
            <a:off x="6477000" y="60850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 name="Oval 12"/>
          <p:cNvSpPr/>
          <p:nvPr/>
        </p:nvSpPr>
        <p:spPr bwMode="auto">
          <a:xfrm>
            <a:off x="6781800" y="60850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 name="Oval 13"/>
          <p:cNvSpPr/>
          <p:nvPr/>
        </p:nvSpPr>
        <p:spPr bwMode="auto">
          <a:xfrm>
            <a:off x="6096000" y="60850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 name="Oval 16"/>
          <p:cNvSpPr/>
          <p:nvPr/>
        </p:nvSpPr>
        <p:spPr bwMode="auto">
          <a:xfrm>
            <a:off x="6477000" y="17416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 name="Oval 17"/>
          <p:cNvSpPr/>
          <p:nvPr/>
        </p:nvSpPr>
        <p:spPr bwMode="auto">
          <a:xfrm>
            <a:off x="6781800" y="17416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 name="Oval 18"/>
          <p:cNvSpPr/>
          <p:nvPr/>
        </p:nvSpPr>
        <p:spPr bwMode="auto">
          <a:xfrm>
            <a:off x="6096000" y="17416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2" name="Oval 21"/>
          <p:cNvSpPr/>
          <p:nvPr/>
        </p:nvSpPr>
        <p:spPr bwMode="auto">
          <a:xfrm>
            <a:off x="6400800" y="29608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3" name="Oval 22"/>
          <p:cNvSpPr/>
          <p:nvPr/>
        </p:nvSpPr>
        <p:spPr bwMode="auto">
          <a:xfrm>
            <a:off x="6705600" y="29608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4" name="Oval 23"/>
          <p:cNvSpPr/>
          <p:nvPr/>
        </p:nvSpPr>
        <p:spPr bwMode="auto">
          <a:xfrm>
            <a:off x="6019800" y="29608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7" name="Oval 26"/>
          <p:cNvSpPr/>
          <p:nvPr/>
        </p:nvSpPr>
        <p:spPr bwMode="auto">
          <a:xfrm>
            <a:off x="6477000" y="39514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8" name="Oval 27"/>
          <p:cNvSpPr/>
          <p:nvPr/>
        </p:nvSpPr>
        <p:spPr bwMode="auto">
          <a:xfrm>
            <a:off x="6781800" y="39514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29" name="Oval 28"/>
          <p:cNvSpPr/>
          <p:nvPr/>
        </p:nvSpPr>
        <p:spPr bwMode="auto">
          <a:xfrm>
            <a:off x="6096000" y="39514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2" name="Oval 31"/>
          <p:cNvSpPr/>
          <p:nvPr/>
        </p:nvSpPr>
        <p:spPr bwMode="auto">
          <a:xfrm>
            <a:off x="6400800" y="48658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3" name="Oval 32"/>
          <p:cNvSpPr/>
          <p:nvPr/>
        </p:nvSpPr>
        <p:spPr bwMode="auto">
          <a:xfrm>
            <a:off x="6705600" y="48658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4" name="Oval 33"/>
          <p:cNvSpPr/>
          <p:nvPr/>
        </p:nvSpPr>
        <p:spPr bwMode="auto">
          <a:xfrm>
            <a:off x="6019800" y="4865829"/>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36" name="TextBox 35"/>
          <p:cNvSpPr txBox="1"/>
          <p:nvPr/>
        </p:nvSpPr>
        <p:spPr>
          <a:xfrm>
            <a:off x="3505200" y="2895600"/>
            <a:ext cx="2209800" cy="523220"/>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000000"/>
                </a:solidFill>
                <a:latin typeface="Arial" charset="0"/>
              </a:rPr>
              <a:t>6</a:t>
            </a:r>
            <a:endParaRPr lang="en-US" b="1" dirty="0">
              <a:solidFill>
                <a:srgbClr val="000000"/>
              </a:solidFill>
              <a:latin typeface="Arial" charset="0"/>
            </a:endParaRPr>
          </a:p>
        </p:txBody>
      </p:sp>
      <p:sp>
        <p:nvSpPr>
          <p:cNvPr id="46" name="Rectangle 45"/>
          <p:cNvSpPr/>
          <p:nvPr/>
        </p:nvSpPr>
        <p:spPr bwMode="auto">
          <a:xfrm rot="5400000">
            <a:off x="5372100" y="1028700"/>
            <a:ext cx="8382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47" name="Rectangle 46"/>
          <p:cNvSpPr/>
          <p:nvPr/>
        </p:nvSpPr>
        <p:spPr bwMode="auto">
          <a:xfrm rot="5400000">
            <a:off x="5019995" y="1979434"/>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48" name="Rectangle 47"/>
          <p:cNvSpPr/>
          <p:nvPr/>
        </p:nvSpPr>
        <p:spPr bwMode="auto">
          <a:xfrm rot="5400000">
            <a:off x="5372100" y="2019300"/>
            <a:ext cx="8382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3" name="Rectangle 52"/>
          <p:cNvSpPr/>
          <p:nvPr/>
        </p:nvSpPr>
        <p:spPr bwMode="auto">
          <a:xfrm rot="5400000">
            <a:off x="5019995" y="2970034"/>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4" name="Rectangle 53"/>
          <p:cNvSpPr/>
          <p:nvPr/>
        </p:nvSpPr>
        <p:spPr bwMode="auto">
          <a:xfrm rot="5400000">
            <a:off x="5372100" y="3009900"/>
            <a:ext cx="8382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5" name="Rectangle 54"/>
          <p:cNvSpPr/>
          <p:nvPr/>
        </p:nvSpPr>
        <p:spPr bwMode="auto">
          <a:xfrm rot="5400000">
            <a:off x="5019995" y="3960634"/>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6" name="Rectangle 55"/>
          <p:cNvSpPr/>
          <p:nvPr/>
        </p:nvSpPr>
        <p:spPr bwMode="auto">
          <a:xfrm rot="5400000">
            <a:off x="5372100" y="4000500"/>
            <a:ext cx="8382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7" name="Rectangle 56"/>
          <p:cNvSpPr/>
          <p:nvPr/>
        </p:nvSpPr>
        <p:spPr bwMode="auto">
          <a:xfrm rot="5400000">
            <a:off x="5019995" y="4951234"/>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8" name="Rectangle 57"/>
          <p:cNvSpPr/>
          <p:nvPr/>
        </p:nvSpPr>
        <p:spPr bwMode="auto">
          <a:xfrm rot="5400000">
            <a:off x="5372100" y="4991100"/>
            <a:ext cx="8382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9" name="Rectangle 58"/>
          <p:cNvSpPr/>
          <p:nvPr/>
        </p:nvSpPr>
        <p:spPr bwMode="auto">
          <a:xfrm rot="5400000">
            <a:off x="5019995" y="6170434"/>
            <a:ext cx="808020" cy="18001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0" name="Rectangle 59"/>
          <p:cNvSpPr/>
          <p:nvPr/>
        </p:nvSpPr>
        <p:spPr bwMode="auto">
          <a:xfrm rot="5400000">
            <a:off x="5372100" y="6210300"/>
            <a:ext cx="8382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1" name="TextBox 60"/>
          <p:cNvSpPr txBox="1"/>
          <p:nvPr/>
        </p:nvSpPr>
        <p:spPr>
          <a:xfrm>
            <a:off x="4724400" y="228600"/>
            <a:ext cx="2209800" cy="523220"/>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000000"/>
                </a:solidFill>
                <a:latin typeface="Arial" charset="0"/>
              </a:rPr>
              <a:t>23</a:t>
            </a:r>
            <a:endParaRPr lang="en-US" b="1" dirty="0">
              <a:solidFill>
                <a:srgbClr val="000000"/>
              </a:solidFill>
              <a:latin typeface="Arial" charset="0"/>
            </a:endParaRPr>
          </a:p>
        </p:txBody>
      </p:sp>
      <p:sp>
        <p:nvSpPr>
          <p:cNvPr id="35" name="Rectangle 34"/>
          <p:cNvSpPr/>
          <p:nvPr/>
        </p:nvSpPr>
        <p:spPr>
          <a:xfrm>
            <a:off x="914400" y="1676400"/>
            <a:ext cx="3352800" cy="4524315"/>
          </a:xfrm>
          <a:prstGeom prst="rect">
            <a:avLst/>
          </a:prstGeom>
        </p:spPr>
        <p:txBody>
          <a:bodyPr wrap="square">
            <a:spAutoFit/>
          </a:bodyPr>
          <a:lstStyle/>
          <a:p>
            <a:pPr algn="ctr"/>
            <a:r>
              <a:rPr lang="en-US" b="1" dirty="0" smtClean="0"/>
              <a:t>Here is the way I would draw this on my paper.  I drew the number 23 using base ten pieces.  Because this problem is saying I have six groups of 23, I drew 23 six times.</a:t>
            </a:r>
          </a:p>
          <a:p>
            <a:pPr algn="ctr"/>
            <a:endParaRPr lang="en-US" b="1" dirty="0"/>
          </a:p>
          <a:p>
            <a:pPr algn="ctr"/>
            <a:r>
              <a:rPr lang="en-US" b="1" dirty="0" smtClean="0"/>
              <a:t>Then I can count up the 10 sticks (120) and the ones (18).  I can add 120 +18 = 138.</a:t>
            </a:r>
          </a:p>
          <a:p>
            <a:pPr algn="ctr"/>
            <a:endParaRPr lang="en-US" b="1" dirty="0"/>
          </a:p>
          <a:p>
            <a:pPr algn="ctr"/>
            <a:r>
              <a:rPr lang="en-US" b="1" dirty="0" smtClean="0"/>
              <a:t>The product of </a:t>
            </a:r>
          </a:p>
          <a:p>
            <a:pPr algn="ctr"/>
            <a:r>
              <a:rPr lang="en-US" b="1" dirty="0" smtClean="0"/>
              <a:t>23x 6 = 138.</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70013" y="301625"/>
            <a:ext cx="7313612" cy="1143000"/>
          </a:xfrm>
        </p:spPr>
        <p:txBody>
          <a:bodyPr/>
          <a:lstStyle/>
          <a:p>
            <a:r>
              <a:rPr lang="en-US" dirty="0" smtClean="0"/>
              <a:t>23 x 6</a:t>
            </a:r>
            <a:endParaRPr lang="en-US" dirty="0"/>
          </a:p>
        </p:txBody>
      </p:sp>
      <p:sp>
        <p:nvSpPr>
          <p:cNvPr id="36" name="TextBox 35"/>
          <p:cNvSpPr txBox="1"/>
          <p:nvPr/>
        </p:nvSpPr>
        <p:spPr>
          <a:xfrm>
            <a:off x="4876800" y="3276600"/>
            <a:ext cx="2209800" cy="523220"/>
          </a:xfrm>
          <a:prstGeom prst="rect">
            <a:avLst/>
          </a:prstGeom>
          <a:noFill/>
        </p:spPr>
        <p:txBody>
          <a:bodyPr wrap="square" rtlCol="0">
            <a:spAutoFit/>
          </a:bodyPr>
          <a:lstStyle/>
          <a:p>
            <a:pPr algn="ctr" eaLnBrk="0" fontAlgn="base" hangingPunct="0">
              <a:spcBef>
                <a:spcPct val="0"/>
              </a:spcBef>
              <a:spcAft>
                <a:spcPct val="0"/>
              </a:spcAft>
            </a:pPr>
            <a:r>
              <a:rPr lang="en-US" sz="2800" b="1" dirty="0">
                <a:solidFill>
                  <a:srgbClr val="000000"/>
                </a:solidFill>
                <a:latin typeface="Arial" charset="0"/>
              </a:rPr>
              <a:t>23</a:t>
            </a:r>
            <a:endParaRPr lang="en-US" b="1" dirty="0">
              <a:solidFill>
                <a:srgbClr val="000000"/>
              </a:solidFill>
              <a:latin typeface="Arial" charset="0"/>
            </a:endParaRPr>
          </a:p>
        </p:txBody>
      </p:sp>
      <p:sp>
        <p:nvSpPr>
          <p:cNvPr id="37" name="Rectangle 36"/>
          <p:cNvSpPr/>
          <p:nvPr/>
        </p:nvSpPr>
        <p:spPr>
          <a:xfrm>
            <a:off x="914400" y="1524000"/>
            <a:ext cx="4419600" cy="3693319"/>
          </a:xfrm>
          <a:prstGeom prst="rect">
            <a:avLst/>
          </a:prstGeom>
        </p:spPr>
        <p:txBody>
          <a:bodyPr wrap="square">
            <a:spAutoFit/>
          </a:bodyPr>
          <a:lstStyle/>
          <a:p>
            <a:pPr algn="ctr"/>
            <a:r>
              <a:rPr lang="en-US" b="1" dirty="0" smtClean="0"/>
              <a:t>I could also draw 23 groups of 6.  This isn’t as effective to do on paper because it takes longer and is easier to make a mistake.  It will still work though.</a:t>
            </a:r>
          </a:p>
          <a:p>
            <a:pPr algn="ctr"/>
            <a:endParaRPr lang="en-US" b="1" dirty="0"/>
          </a:p>
          <a:p>
            <a:pPr algn="ctr"/>
            <a:r>
              <a:rPr lang="en-US" b="1" dirty="0" smtClean="0"/>
              <a:t>It is more practical to use your bigger number as the number you represent with base ten pieces and your smaller number as the number of groups you create.   (Look back at the last slide to see what I mean)!</a:t>
            </a:r>
            <a:endParaRPr lang="en-US" b="1" dirty="0"/>
          </a:p>
        </p:txBody>
      </p:sp>
      <p:grpSp>
        <p:nvGrpSpPr>
          <p:cNvPr id="198" name="Group 197"/>
          <p:cNvGrpSpPr/>
          <p:nvPr/>
        </p:nvGrpSpPr>
        <p:grpSpPr>
          <a:xfrm rot="5400000">
            <a:off x="4114800" y="2590800"/>
            <a:ext cx="6324600" cy="1752600"/>
            <a:chOff x="1752600" y="3657600"/>
            <a:chExt cx="6934200" cy="1752600"/>
          </a:xfrm>
        </p:grpSpPr>
        <p:sp>
          <p:nvSpPr>
            <p:cNvPr id="47" name="Oval 46"/>
            <p:cNvSpPr/>
            <p:nvPr/>
          </p:nvSpPr>
          <p:spPr bwMode="auto">
            <a:xfrm>
              <a:off x="20574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48" name="Oval 47"/>
            <p:cNvSpPr/>
            <p:nvPr/>
          </p:nvSpPr>
          <p:spPr bwMode="auto">
            <a:xfrm>
              <a:off x="23622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49" name="Oval 48"/>
            <p:cNvSpPr/>
            <p:nvPr/>
          </p:nvSpPr>
          <p:spPr bwMode="auto">
            <a:xfrm>
              <a:off x="17526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0" name="Oval 49"/>
            <p:cNvSpPr/>
            <p:nvPr/>
          </p:nvSpPr>
          <p:spPr bwMode="auto">
            <a:xfrm>
              <a:off x="29718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1" name="Oval 50"/>
            <p:cNvSpPr/>
            <p:nvPr/>
          </p:nvSpPr>
          <p:spPr bwMode="auto">
            <a:xfrm>
              <a:off x="32766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2" name="Oval 51"/>
            <p:cNvSpPr/>
            <p:nvPr/>
          </p:nvSpPr>
          <p:spPr bwMode="auto">
            <a:xfrm>
              <a:off x="26670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3" name="Oval 52"/>
            <p:cNvSpPr/>
            <p:nvPr/>
          </p:nvSpPr>
          <p:spPr bwMode="auto">
            <a:xfrm>
              <a:off x="38862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4" name="Oval 53"/>
            <p:cNvSpPr/>
            <p:nvPr/>
          </p:nvSpPr>
          <p:spPr bwMode="auto">
            <a:xfrm>
              <a:off x="41910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5" name="Oval 54"/>
            <p:cNvSpPr/>
            <p:nvPr/>
          </p:nvSpPr>
          <p:spPr bwMode="auto">
            <a:xfrm>
              <a:off x="35814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6" name="Oval 55"/>
            <p:cNvSpPr/>
            <p:nvPr/>
          </p:nvSpPr>
          <p:spPr bwMode="auto">
            <a:xfrm>
              <a:off x="48006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7" name="Oval 56"/>
            <p:cNvSpPr/>
            <p:nvPr/>
          </p:nvSpPr>
          <p:spPr bwMode="auto">
            <a:xfrm>
              <a:off x="51054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8" name="Oval 57"/>
            <p:cNvSpPr/>
            <p:nvPr/>
          </p:nvSpPr>
          <p:spPr bwMode="auto">
            <a:xfrm>
              <a:off x="44958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59" name="Oval 58"/>
            <p:cNvSpPr/>
            <p:nvPr/>
          </p:nvSpPr>
          <p:spPr bwMode="auto">
            <a:xfrm>
              <a:off x="57150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0" name="Oval 59"/>
            <p:cNvSpPr/>
            <p:nvPr/>
          </p:nvSpPr>
          <p:spPr bwMode="auto">
            <a:xfrm>
              <a:off x="60198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1" name="Oval 60"/>
            <p:cNvSpPr/>
            <p:nvPr/>
          </p:nvSpPr>
          <p:spPr bwMode="auto">
            <a:xfrm>
              <a:off x="54102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2" name="Oval 61"/>
            <p:cNvSpPr/>
            <p:nvPr/>
          </p:nvSpPr>
          <p:spPr bwMode="auto">
            <a:xfrm>
              <a:off x="66294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3" name="Oval 62"/>
            <p:cNvSpPr/>
            <p:nvPr/>
          </p:nvSpPr>
          <p:spPr bwMode="auto">
            <a:xfrm>
              <a:off x="69342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4" name="Oval 63"/>
            <p:cNvSpPr/>
            <p:nvPr/>
          </p:nvSpPr>
          <p:spPr bwMode="auto">
            <a:xfrm>
              <a:off x="63246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5" name="Oval 64"/>
            <p:cNvSpPr/>
            <p:nvPr/>
          </p:nvSpPr>
          <p:spPr bwMode="auto">
            <a:xfrm>
              <a:off x="75438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6" name="Oval 65"/>
            <p:cNvSpPr/>
            <p:nvPr/>
          </p:nvSpPr>
          <p:spPr bwMode="auto">
            <a:xfrm>
              <a:off x="78486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7" name="Oval 66"/>
            <p:cNvSpPr/>
            <p:nvPr/>
          </p:nvSpPr>
          <p:spPr bwMode="auto">
            <a:xfrm>
              <a:off x="72390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68" name="Oval 67"/>
            <p:cNvSpPr/>
            <p:nvPr/>
          </p:nvSpPr>
          <p:spPr bwMode="auto">
            <a:xfrm>
              <a:off x="84582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70" name="Oval 69"/>
            <p:cNvSpPr/>
            <p:nvPr/>
          </p:nvSpPr>
          <p:spPr bwMode="auto">
            <a:xfrm>
              <a:off x="8153400" y="3657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3" name="Oval 82"/>
            <p:cNvSpPr/>
            <p:nvPr/>
          </p:nvSpPr>
          <p:spPr bwMode="auto">
            <a:xfrm>
              <a:off x="20574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4" name="Oval 83"/>
            <p:cNvSpPr/>
            <p:nvPr/>
          </p:nvSpPr>
          <p:spPr bwMode="auto">
            <a:xfrm>
              <a:off x="23622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5" name="Oval 84"/>
            <p:cNvSpPr/>
            <p:nvPr/>
          </p:nvSpPr>
          <p:spPr bwMode="auto">
            <a:xfrm>
              <a:off x="17526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6" name="Oval 85"/>
            <p:cNvSpPr/>
            <p:nvPr/>
          </p:nvSpPr>
          <p:spPr bwMode="auto">
            <a:xfrm>
              <a:off x="29718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7" name="Oval 86"/>
            <p:cNvSpPr/>
            <p:nvPr/>
          </p:nvSpPr>
          <p:spPr bwMode="auto">
            <a:xfrm>
              <a:off x="32766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8" name="Oval 87"/>
            <p:cNvSpPr/>
            <p:nvPr/>
          </p:nvSpPr>
          <p:spPr bwMode="auto">
            <a:xfrm>
              <a:off x="26670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89" name="Oval 88"/>
            <p:cNvSpPr/>
            <p:nvPr/>
          </p:nvSpPr>
          <p:spPr bwMode="auto">
            <a:xfrm>
              <a:off x="38862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0" name="Oval 89"/>
            <p:cNvSpPr/>
            <p:nvPr/>
          </p:nvSpPr>
          <p:spPr bwMode="auto">
            <a:xfrm>
              <a:off x="41910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1" name="Oval 90"/>
            <p:cNvSpPr/>
            <p:nvPr/>
          </p:nvSpPr>
          <p:spPr bwMode="auto">
            <a:xfrm>
              <a:off x="35814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2" name="Oval 91"/>
            <p:cNvSpPr/>
            <p:nvPr/>
          </p:nvSpPr>
          <p:spPr bwMode="auto">
            <a:xfrm>
              <a:off x="48006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3" name="Oval 92"/>
            <p:cNvSpPr/>
            <p:nvPr/>
          </p:nvSpPr>
          <p:spPr bwMode="auto">
            <a:xfrm>
              <a:off x="51054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4" name="Oval 93"/>
            <p:cNvSpPr/>
            <p:nvPr/>
          </p:nvSpPr>
          <p:spPr bwMode="auto">
            <a:xfrm>
              <a:off x="44958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5" name="Oval 94"/>
            <p:cNvSpPr/>
            <p:nvPr/>
          </p:nvSpPr>
          <p:spPr bwMode="auto">
            <a:xfrm>
              <a:off x="57150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6" name="Oval 95"/>
            <p:cNvSpPr/>
            <p:nvPr/>
          </p:nvSpPr>
          <p:spPr bwMode="auto">
            <a:xfrm>
              <a:off x="60198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7" name="Oval 96"/>
            <p:cNvSpPr/>
            <p:nvPr/>
          </p:nvSpPr>
          <p:spPr bwMode="auto">
            <a:xfrm>
              <a:off x="54102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8" name="Oval 97"/>
            <p:cNvSpPr/>
            <p:nvPr/>
          </p:nvSpPr>
          <p:spPr bwMode="auto">
            <a:xfrm>
              <a:off x="66294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99" name="Oval 98"/>
            <p:cNvSpPr/>
            <p:nvPr/>
          </p:nvSpPr>
          <p:spPr bwMode="auto">
            <a:xfrm>
              <a:off x="69342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0" name="Oval 99"/>
            <p:cNvSpPr/>
            <p:nvPr/>
          </p:nvSpPr>
          <p:spPr bwMode="auto">
            <a:xfrm>
              <a:off x="63246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1" name="Oval 100"/>
            <p:cNvSpPr/>
            <p:nvPr/>
          </p:nvSpPr>
          <p:spPr bwMode="auto">
            <a:xfrm>
              <a:off x="75438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2" name="Oval 101"/>
            <p:cNvSpPr/>
            <p:nvPr/>
          </p:nvSpPr>
          <p:spPr bwMode="auto">
            <a:xfrm>
              <a:off x="78486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3" name="Oval 102"/>
            <p:cNvSpPr/>
            <p:nvPr/>
          </p:nvSpPr>
          <p:spPr bwMode="auto">
            <a:xfrm>
              <a:off x="72390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4" name="Oval 103"/>
            <p:cNvSpPr/>
            <p:nvPr/>
          </p:nvSpPr>
          <p:spPr bwMode="auto">
            <a:xfrm>
              <a:off x="84582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5" name="Oval 104"/>
            <p:cNvSpPr/>
            <p:nvPr/>
          </p:nvSpPr>
          <p:spPr bwMode="auto">
            <a:xfrm>
              <a:off x="8153400" y="39624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6" name="Oval 105"/>
            <p:cNvSpPr/>
            <p:nvPr/>
          </p:nvSpPr>
          <p:spPr bwMode="auto">
            <a:xfrm>
              <a:off x="20574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7" name="Oval 106"/>
            <p:cNvSpPr/>
            <p:nvPr/>
          </p:nvSpPr>
          <p:spPr bwMode="auto">
            <a:xfrm>
              <a:off x="23622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8" name="Oval 107"/>
            <p:cNvSpPr/>
            <p:nvPr/>
          </p:nvSpPr>
          <p:spPr bwMode="auto">
            <a:xfrm>
              <a:off x="1752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09" name="Oval 108"/>
            <p:cNvSpPr/>
            <p:nvPr/>
          </p:nvSpPr>
          <p:spPr bwMode="auto">
            <a:xfrm>
              <a:off x="29718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0" name="Oval 109"/>
            <p:cNvSpPr/>
            <p:nvPr/>
          </p:nvSpPr>
          <p:spPr bwMode="auto">
            <a:xfrm>
              <a:off x="3276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1" name="Oval 110"/>
            <p:cNvSpPr/>
            <p:nvPr/>
          </p:nvSpPr>
          <p:spPr bwMode="auto">
            <a:xfrm>
              <a:off x="26670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2" name="Oval 111"/>
            <p:cNvSpPr/>
            <p:nvPr/>
          </p:nvSpPr>
          <p:spPr bwMode="auto">
            <a:xfrm>
              <a:off x="38862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3" name="Oval 112"/>
            <p:cNvSpPr/>
            <p:nvPr/>
          </p:nvSpPr>
          <p:spPr bwMode="auto">
            <a:xfrm>
              <a:off x="41910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4" name="Oval 113"/>
            <p:cNvSpPr/>
            <p:nvPr/>
          </p:nvSpPr>
          <p:spPr bwMode="auto">
            <a:xfrm>
              <a:off x="35814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5" name="Oval 114"/>
            <p:cNvSpPr/>
            <p:nvPr/>
          </p:nvSpPr>
          <p:spPr bwMode="auto">
            <a:xfrm>
              <a:off x="4800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6" name="Oval 115"/>
            <p:cNvSpPr/>
            <p:nvPr/>
          </p:nvSpPr>
          <p:spPr bwMode="auto">
            <a:xfrm>
              <a:off x="51054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7" name="Oval 116"/>
            <p:cNvSpPr/>
            <p:nvPr/>
          </p:nvSpPr>
          <p:spPr bwMode="auto">
            <a:xfrm>
              <a:off x="44958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8" name="Oval 117"/>
            <p:cNvSpPr/>
            <p:nvPr/>
          </p:nvSpPr>
          <p:spPr bwMode="auto">
            <a:xfrm>
              <a:off x="57150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19" name="Oval 118"/>
            <p:cNvSpPr/>
            <p:nvPr/>
          </p:nvSpPr>
          <p:spPr bwMode="auto">
            <a:xfrm>
              <a:off x="60198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0" name="Oval 119"/>
            <p:cNvSpPr/>
            <p:nvPr/>
          </p:nvSpPr>
          <p:spPr bwMode="auto">
            <a:xfrm>
              <a:off x="54102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1" name="Oval 120"/>
            <p:cNvSpPr/>
            <p:nvPr/>
          </p:nvSpPr>
          <p:spPr bwMode="auto">
            <a:xfrm>
              <a:off x="66294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2" name="Oval 121"/>
            <p:cNvSpPr/>
            <p:nvPr/>
          </p:nvSpPr>
          <p:spPr bwMode="auto">
            <a:xfrm>
              <a:off x="69342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3" name="Oval 122"/>
            <p:cNvSpPr/>
            <p:nvPr/>
          </p:nvSpPr>
          <p:spPr bwMode="auto">
            <a:xfrm>
              <a:off x="6324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4" name="Oval 123"/>
            <p:cNvSpPr/>
            <p:nvPr/>
          </p:nvSpPr>
          <p:spPr bwMode="auto">
            <a:xfrm>
              <a:off x="75438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5" name="Oval 124"/>
            <p:cNvSpPr/>
            <p:nvPr/>
          </p:nvSpPr>
          <p:spPr bwMode="auto">
            <a:xfrm>
              <a:off x="78486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6" name="Oval 125"/>
            <p:cNvSpPr/>
            <p:nvPr/>
          </p:nvSpPr>
          <p:spPr bwMode="auto">
            <a:xfrm>
              <a:off x="72390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7" name="Oval 126"/>
            <p:cNvSpPr/>
            <p:nvPr/>
          </p:nvSpPr>
          <p:spPr bwMode="auto">
            <a:xfrm>
              <a:off x="84582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8" name="Oval 127"/>
            <p:cNvSpPr/>
            <p:nvPr/>
          </p:nvSpPr>
          <p:spPr bwMode="auto">
            <a:xfrm>
              <a:off x="8153400" y="42672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29" name="Oval 128"/>
            <p:cNvSpPr/>
            <p:nvPr/>
          </p:nvSpPr>
          <p:spPr bwMode="auto">
            <a:xfrm>
              <a:off x="20574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0" name="Oval 129"/>
            <p:cNvSpPr/>
            <p:nvPr/>
          </p:nvSpPr>
          <p:spPr bwMode="auto">
            <a:xfrm>
              <a:off x="23622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1" name="Oval 130"/>
            <p:cNvSpPr/>
            <p:nvPr/>
          </p:nvSpPr>
          <p:spPr bwMode="auto">
            <a:xfrm>
              <a:off x="17526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2" name="Oval 131"/>
            <p:cNvSpPr/>
            <p:nvPr/>
          </p:nvSpPr>
          <p:spPr bwMode="auto">
            <a:xfrm>
              <a:off x="29718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3" name="Oval 132"/>
            <p:cNvSpPr/>
            <p:nvPr/>
          </p:nvSpPr>
          <p:spPr bwMode="auto">
            <a:xfrm>
              <a:off x="32766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4" name="Oval 133"/>
            <p:cNvSpPr/>
            <p:nvPr/>
          </p:nvSpPr>
          <p:spPr bwMode="auto">
            <a:xfrm>
              <a:off x="26670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5" name="Oval 134"/>
            <p:cNvSpPr/>
            <p:nvPr/>
          </p:nvSpPr>
          <p:spPr bwMode="auto">
            <a:xfrm>
              <a:off x="38862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6" name="Oval 135"/>
            <p:cNvSpPr/>
            <p:nvPr/>
          </p:nvSpPr>
          <p:spPr bwMode="auto">
            <a:xfrm>
              <a:off x="41910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7" name="Oval 136"/>
            <p:cNvSpPr/>
            <p:nvPr/>
          </p:nvSpPr>
          <p:spPr bwMode="auto">
            <a:xfrm>
              <a:off x="35814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8" name="Oval 137"/>
            <p:cNvSpPr/>
            <p:nvPr/>
          </p:nvSpPr>
          <p:spPr bwMode="auto">
            <a:xfrm>
              <a:off x="48006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39" name="Oval 138"/>
            <p:cNvSpPr/>
            <p:nvPr/>
          </p:nvSpPr>
          <p:spPr bwMode="auto">
            <a:xfrm>
              <a:off x="51054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0" name="Oval 139"/>
            <p:cNvSpPr/>
            <p:nvPr/>
          </p:nvSpPr>
          <p:spPr bwMode="auto">
            <a:xfrm>
              <a:off x="44958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1" name="Oval 140"/>
            <p:cNvSpPr/>
            <p:nvPr/>
          </p:nvSpPr>
          <p:spPr bwMode="auto">
            <a:xfrm>
              <a:off x="57150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2" name="Oval 141"/>
            <p:cNvSpPr/>
            <p:nvPr/>
          </p:nvSpPr>
          <p:spPr bwMode="auto">
            <a:xfrm>
              <a:off x="60198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3" name="Oval 142"/>
            <p:cNvSpPr/>
            <p:nvPr/>
          </p:nvSpPr>
          <p:spPr bwMode="auto">
            <a:xfrm>
              <a:off x="54102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4" name="Oval 143"/>
            <p:cNvSpPr/>
            <p:nvPr/>
          </p:nvSpPr>
          <p:spPr bwMode="auto">
            <a:xfrm>
              <a:off x="66294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5" name="Oval 144"/>
            <p:cNvSpPr/>
            <p:nvPr/>
          </p:nvSpPr>
          <p:spPr bwMode="auto">
            <a:xfrm>
              <a:off x="69342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6" name="Oval 145"/>
            <p:cNvSpPr/>
            <p:nvPr/>
          </p:nvSpPr>
          <p:spPr bwMode="auto">
            <a:xfrm>
              <a:off x="63246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7" name="Oval 146"/>
            <p:cNvSpPr/>
            <p:nvPr/>
          </p:nvSpPr>
          <p:spPr bwMode="auto">
            <a:xfrm>
              <a:off x="75438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8" name="Oval 147"/>
            <p:cNvSpPr/>
            <p:nvPr/>
          </p:nvSpPr>
          <p:spPr bwMode="auto">
            <a:xfrm>
              <a:off x="78486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49" name="Oval 148"/>
            <p:cNvSpPr/>
            <p:nvPr/>
          </p:nvSpPr>
          <p:spPr bwMode="auto">
            <a:xfrm>
              <a:off x="72390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0" name="Oval 149"/>
            <p:cNvSpPr/>
            <p:nvPr/>
          </p:nvSpPr>
          <p:spPr bwMode="auto">
            <a:xfrm>
              <a:off x="84582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1" name="Oval 150"/>
            <p:cNvSpPr/>
            <p:nvPr/>
          </p:nvSpPr>
          <p:spPr bwMode="auto">
            <a:xfrm>
              <a:off x="8153400" y="45720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2" name="Oval 151"/>
            <p:cNvSpPr/>
            <p:nvPr/>
          </p:nvSpPr>
          <p:spPr bwMode="auto">
            <a:xfrm>
              <a:off x="20574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3" name="Oval 152"/>
            <p:cNvSpPr/>
            <p:nvPr/>
          </p:nvSpPr>
          <p:spPr bwMode="auto">
            <a:xfrm>
              <a:off x="23622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4" name="Oval 153"/>
            <p:cNvSpPr/>
            <p:nvPr/>
          </p:nvSpPr>
          <p:spPr bwMode="auto">
            <a:xfrm>
              <a:off x="17526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5" name="Oval 154"/>
            <p:cNvSpPr/>
            <p:nvPr/>
          </p:nvSpPr>
          <p:spPr bwMode="auto">
            <a:xfrm>
              <a:off x="29718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6" name="Oval 155"/>
            <p:cNvSpPr/>
            <p:nvPr/>
          </p:nvSpPr>
          <p:spPr bwMode="auto">
            <a:xfrm>
              <a:off x="32766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7" name="Oval 156"/>
            <p:cNvSpPr/>
            <p:nvPr/>
          </p:nvSpPr>
          <p:spPr bwMode="auto">
            <a:xfrm>
              <a:off x="26670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8" name="Oval 157"/>
            <p:cNvSpPr/>
            <p:nvPr/>
          </p:nvSpPr>
          <p:spPr bwMode="auto">
            <a:xfrm>
              <a:off x="38862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59" name="Oval 158"/>
            <p:cNvSpPr/>
            <p:nvPr/>
          </p:nvSpPr>
          <p:spPr bwMode="auto">
            <a:xfrm>
              <a:off x="41910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0" name="Oval 159"/>
            <p:cNvSpPr/>
            <p:nvPr/>
          </p:nvSpPr>
          <p:spPr bwMode="auto">
            <a:xfrm>
              <a:off x="35814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1" name="Oval 160"/>
            <p:cNvSpPr/>
            <p:nvPr/>
          </p:nvSpPr>
          <p:spPr bwMode="auto">
            <a:xfrm>
              <a:off x="48006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2" name="Oval 161"/>
            <p:cNvSpPr/>
            <p:nvPr/>
          </p:nvSpPr>
          <p:spPr bwMode="auto">
            <a:xfrm>
              <a:off x="51054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3" name="Oval 162"/>
            <p:cNvSpPr/>
            <p:nvPr/>
          </p:nvSpPr>
          <p:spPr bwMode="auto">
            <a:xfrm>
              <a:off x="44958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4" name="Oval 163"/>
            <p:cNvSpPr/>
            <p:nvPr/>
          </p:nvSpPr>
          <p:spPr bwMode="auto">
            <a:xfrm>
              <a:off x="57150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5" name="Oval 164"/>
            <p:cNvSpPr/>
            <p:nvPr/>
          </p:nvSpPr>
          <p:spPr bwMode="auto">
            <a:xfrm>
              <a:off x="60198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6" name="Oval 165"/>
            <p:cNvSpPr/>
            <p:nvPr/>
          </p:nvSpPr>
          <p:spPr bwMode="auto">
            <a:xfrm>
              <a:off x="54102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7" name="Oval 166"/>
            <p:cNvSpPr/>
            <p:nvPr/>
          </p:nvSpPr>
          <p:spPr bwMode="auto">
            <a:xfrm>
              <a:off x="66294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8" name="Oval 167"/>
            <p:cNvSpPr/>
            <p:nvPr/>
          </p:nvSpPr>
          <p:spPr bwMode="auto">
            <a:xfrm>
              <a:off x="69342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69" name="Oval 168"/>
            <p:cNvSpPr/>
            <p:nvPr/>
          </p:nvSpPr>
          <p:spPr bwMode="auto">
            <a:xfrm>
              <a:off x="63246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0" name="Oval 169"/>
            <p:cNvSpPr/>
            <p:nvPr/>
          </p:nvSpPr>
          <p:spPr bwMode="auto">
            <a:xfrm>
              <a:off x="75438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1" name="Oval 170"/>
            <p:cNvSpPr/>
            <p:nvPr/>
          </p:nvSpPr>
          <p:spPr bwMode="auto">
            <a:xfrm>
              <a:off x="78486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2" name="Oval 171"/>
            <p:cNvSpPr/>
            <p:nvPr/>
          </p:nvSpPr>
          <p:spPr bwMode="auto">
            <a:xfrm>
              <a:off x="72390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3" name="Oval 172"/>
            <p:cNvSpPr/>
            <p:nvPr/>
          </p:nvSpPr>
          <p:spPr bwMode="auto">
            <a:xfrm>
              <a:off x="84582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4" name="Oval 173"/>
            <p:cNvSpPr/>
            <p:nvPr/>
          </p:nvSpPr>
          <p:spPr bwMode="auto">
            <a:xfrm>
              <a:off x="8153400" y="48768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5" name="Oval 174"/>
            <p:cNvSpPr/>
            <p:nvPr/>
          </p:nvSpPr>
          <p:spPr bwMode="auto">
            <a:xfrm>
              <a:off x="20574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6" name="Oval 175"/>
            <p:cNvSpPr/>
            <p:nvPr/>
          </p:nvSpPr>
          <p:spPr bwMode="auto">
            <a:xfrm>
              <a:off x="23622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7" name="Oval 176"/>
            <p:cNvSpPr/>
            <p:nvPr/>
          </p:nvSpPr>
          <p:spPr bwMode="auto">
            <a:xfrm>
              <a:off x="17526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8" name="Oval 177"/>
            <p:cNvSpPr/>
            <p:nvPr/>
          </p:nvSpPr>
          <p:spPr bwMode="auto">
            <a:xfrm>
              <a:off x="29718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79" name="Oval 178"/>
            <p:cNvSpPr/>
            <p:nvPr/>
          </p:nvSpPr>
          <p:spPr bwMode="auto">
            <a:xfrm>
              <a:off x="32766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0" name="Oval 179"/>
            <p:cNvSpPr/>
            <p:nvPr/>
          </p:nvSpPr>
          <p:spPr bwMode="auto">
            <a:xfrm>
              <a:off x="26670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1" name="Oval 180"/>
            <p:cNvSpPr/>
            <p:nvPr/>
          </p:nvSpPr>
          <p:spPr bwMode="auto">
            <a:xfrm>
              <a:off x="38862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2" name="Oval 181"/>
            <p:cNvSpPr/>
            <p:nvPr/>
          </p:nvSpPr>
          <p:spPr bwMode="auto">
            <a:xfrm>
              <a:off x="41910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3" name="Oval 182"/>
            <p:cNvSpPr/>
            <p:nvPr/>
          </p:nvSpPr>
          <p:spPr bwMode="auto">
            <a:xfrm>
              <a:off x="35814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4" name="Oval 183"/>
            <p:cNvSpPr/>
            <p:nvPr/>
          </p:nvSpPr>
          <p:spPr bwMode="auto">
            <a:xfrm>
              <a:off x="48006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5" name="Oval 184"/>
            <p:cNvSpPr/>
            <p:nvPr/>
          </p:nvSpPr>
          <p:spPr bwMode="auto">
            <a:xfrm>
              <a:off x="51054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6" name="Oval 185"/>
            <p:cNvSpPr/>
            <p:nvPr/>
          </p:nvSpPr>
          <p:spPr bwMode="auto">
            <a:xfrm>
              <a:off x="44958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7" name="Oval 186"/>
            <p:cNvSpPr/>
            <p:nvPr/>
          </p:nvSpPr>
          <p:spPr bwMode="auto">
            <a:xfrm>
              <a:off x="57150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8" name="Oval 187"/>
            <p:cNvSpPr/>
            <p:nvPr/>
          </p:nvSpPr>
          <p:spPr bwMode="auto">
            <a:xfrm>
              <a:off x="60198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89" name="Oval 188"/>
            <p:cNvSpPr/>
            <p:nvPr/>
          </p:nvSpPr>
          <p:spPr bwMode="auto">
            <a:xfrm>
              <a:off x="54102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0" name="Oval 189"/>
            <p:cNvSpPr/>
            <p:nvPr/>
          </p:nvSpPr>
          <p:spPr bwMode="auto">
            <a:xfrm>
              <a:off x="66294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1" name="Oval 190"/>
            <p:cNvSpPr/>
            <p:nvPr/>
          </p:nvSpPr>
          <p:spPr bwMode="auto">
            <a:xfrm>
              <a:off x="69342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2" name="Oval 191"/>
            <p:cNvSpPr/>
            <p:nvPr/>
          </p:nvSpPr>
          <p:spPr bwMode="auto">
            <a:xfrm>
              <a:off x="63246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3" name="Oval 192"/>
            <p:cNvSpPr/>
            <p:nvPr/>
          </p:nvSpPr>
          <p:spPr bwMode="auto">
            <a:xfrm>
              <a:off x="75438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4" name="Oval 193"/>
            <p:cNvSpPr/>
            <p:nvPr/>
          </p:nvSpPr>
          <p:spPr bwMode="auto">
            <a:xfrm>
              <a:off x="78486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5" name="Oval 194"/>
            <p:cNvSpPr/>
            <p:nvPr/>
          </p:nvSpPr>
          <p:spPr bwMode="auto">
            <a:xfrm>
              <a:off x="72390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6" name="Oval 195"/>
            <p:cNvSpPr/>
            <p:nvPr/>
          </p:nvSpPr>
          <p:spPr bwMode="auto">
            <a:xfrm>
              <a:off x="84582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sp>
          <p:nvSpPr>
            <p:cNvPr id="197" name="Oval 196"/>
            <p:cNvSpPr/>
            <p:nvPr/>
          </p:nvSpPr>
          <p:spPr bwMode="auto">
            <a:xfrm>
              <a:off x="8153400" y="5181600"/>
              <a:ext cx="228600" cy="2286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a:solidFill>
                  <a:srgbClr val="000000"/>
                </a:solidFill>
                <a:latin typeface="Arial" charset="0"/>
              </a:endParaRPr>
            </a:p>
          </p:txBody>
        </p:sp>
      </p:grpSp>
      <p:sp>
        <p:nvSpPr>
          <p:cNvPr id="199" name="TextBox 198"/>
          <p:cNvSpPr txBox="1"/>
          <p:nvPr/>
        </p:nvSpPr>
        <p:spPr>
          <a:xfrm>
            <a:off x="6172200" y="-76200"/>
            <a:ext cx="2209800" cy="523220"/>
          </a:xfrm>
          <a:prstGeom prst="rect">
            <a:avLst/>
          </a:prstGeom>
          <a:noFill/>
        </p:spPr>
        <p:txBody>
          <a:bodyPr wrap="square" rtlCol="0">
            <a:spAutoFit/>
          </a:bodyPr>
          <a:lstStyle/>
          <a:p>
            <a:pPr algn="ctr" eaLnBrk="0" fontAlgn="base" hangingPunct="0">
              <a:spcBef>
                <a:spcPct val="0"/>
              </a:spcBef>
              <a:spcAft>
                <a:spcPct val="0"/>
              </a:spcAft>
            </a:pPr>
            <a:r>
              <a:rPr lang="en-US" sz="2800" b="1" dirty="0" smtClean="0">
                <a:solidFill>
                  <a:srgbClr val="000000"/>
                </a:solidFill>
                <a:latin typeface="Arial" charset="0"/>
              </a:rPr>
              <a:t>6</a:t>
            </a:r>
            <a:endParaRPr lang="en-US" b="1" dirty="0">
              <a:solidFill>
                <a:srgbClr val="000000"/>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latin typeface="Tandelle" pitchFamily="2" charset="0"/>
              </a:rPr>
              <a:t>Modeling Multiplication</a:t>
            </a:r>
            <a:endParaRPr lang="en-US" sz="7200" dirty="0">
              <a:latin typeface="Tandelle" pitchFamily="2" charset="0"/>
            </a:endParaRPr>
          </a:p>
        </p:txBody>
      </p:sp>
      <p:sp>
        <p:nvSpPr>
          <p:cNvPr id="3" name="Content Placeholder 2"/>
          <p:cNvSpPr>
            <a:spLocks noGrp="1"/>
          </p:cNvSpPr>
          <p:nvPr>
            <p:ph idx="1"/>
          </p:nvPr>
        </p:nvSpPr>
        <p:spPr>
          <a:xfrm>
            <a:off x="1295400" y="1600200"/>
            <a:ext cx="7313612" cy="4114800"/>
          </a:xfrm>
        </p:spPr>
        <p:txBody>
          <a:bodyPr/>
          <a:lstStyle/>
          <a:p>
            <a:r>
              <a:rPr lang="en-US" dirty="0" smtClean="0"/>
              <a:t>Math Talk</a:t>
            </a:r>
          </a:p>
          <a:p>
            <a:pPr lvl="1"/>
            <a:r>
              <a:rPr lang="en-US" dirty="0" smtClean="0"/>
              <a:t>How do our representations match the parts of a multiplication problem?</a:t>
            </a:r>
          </a:p>
          <a:p>
            <a:pPr lvl="1">
              <a:buNone/>
            </a:pPr>
            <a:endParaRPr lang="en-US" dirty="0" smtClean="0"/>
          </a:p>
          <a:p>
            <a:pPr lvl="1"/>
            <a:r>
              <a:rPr lang="en-US" dirty="0" smtClean="0"/>
              <a:t>Why are some of the numbers in the problem represented with rods and some represented with units?</a:t>
            </a:r>
          </a:p>
          <a:p>
            <a:pPr lvl="1">
              <a:buNone/>
            </a:pPr>
            <a:endParaRPr lang="en-US" dirty="0" smtClean="0"/>
          </a:p>
          <a:p>
            <a:pPr lvl="1"/>
            <a:r>
              <a:rPr lang="en-US" dirty="0" smtClean="0"/>
              <a:t>How could you use these models to help you solve a 2-digit by 1-digit multiplication problem in your head?  </a:t>
            </a:r>
            <a:endParaRPr lang="en-US" dirty="0"/>
          </a:p>
        </p:txBody>
      </p:sp>
      <p:pic>
        <p:nvPicPr>
          <p:cNvPr id="32771" name="Picture 3" descr="C:\Documents and Settings\Administrator\Local Settings\Temporary Internet Files\Content.IE5\7F7JHI9I\MC900390996[1].wmf"/>
          <p:cNvPicPr>
            <a:picLocks noChangeAspect="1" noChangeArrowheads="1"/>
          </p:cNvPicPr>
          <p:nvPr/>
        </p:nvPicPr>
        <p:blipFill>
          <a:blip r:embed="rId2" cstate="print"/>
          <a:srcRect/>
          <a:stretch>
            <a:fillRect/>
          </a:stretch>
        </p:blipFill>
        <p:spPr bwMode="auto">
          <a:xfrm rot="20412224">
            <a:off x="-174122" y="4487060"/>
            <a:ext cx="2210563" cy="2057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ss open house presentation">
  <a:themeElements>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ParentOpnHse">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arentOpnH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rentOpnH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rentOpnH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rentOpnH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rentOpnH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rentOpnH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rentOpnH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rentOpnH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rentOpnH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TotalTime>
  <Words>288</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Class open house presentation</vt:lpstr>
      <vt:lpstr>Multiplication with Base 10 Pieces</vt:lpstr>
      <vt:lpstr>Modeling Multiplication</vt:lpstr>
      <vt:lpstr>Modeling Multiplication</vt:lpstr>
      <vt:lpstr>23 x 6</vt:lpstr>
      <vt:lpstr>23 x 6</vt:lpstr>
      <vt:lpstr>Modeling Multiplication</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Multiplication with Base 10 Pieces</dc:title>
  <dc:creator>wcpss</dc:creator>
  <cp:lastModifiedBy>PLaug</cp:lastModifiedBy>
  <cp:revision>5</cp:revision>
  <dcterms:created xsi:type="dcterms:W3CDTF">2013-10-09T15:56:44Z</dcterms:created>
  <dcterms:modified xsi:type="dcterms:W3CDTF">2014-10-23T14:24:00Z</dcterms:modified>
</cp:coreProperties>
</file>