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56" r:id="rId3"/>
    <p:sldId id="301" r:id="rId4"/>
    <p:sldId id="302" r:id="rId5"/>
    <p:sldId id="305" r:id="rId6"/>
    <p:sldId id="303" r:id="rId7"/>
    <p:sldId id="306" r:id="rId8"/>
    <p:sldId id="304" r:id="rId9"/>
    <p:sldId id="288" r:id="rId10"/>
    <p:sldId id="293" r:id="rId11"/>
    <p:sldId id="300" r:id="rId12"/>
    <p:sldId id="294" r:id="rId13"/>
    <p:sldId id="29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9" autoAdjust="0"/>
    <p:restoredTop sz="95274" autoAdjust="0"/>
  </p:normalViewPr>
  <p:slideViewPr>
    <p:cSldViewPr snapToGrid="0">
      <p:cViewPr varScale="1">
        <p:scale>
          <a:sx n="93" d="100"/>
          <a:sy n="93" d="100"/>
        </p:scale>
        <p:origin x="-444" y="-102"/>
      </p:cViewPr>
      <p:guideLst>
        <p:guide orient="horz" pos="2160"/>
        <p:guide pos="384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11/5/2014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11/5/2014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a:t>Click to edit Master title style</a:t>
            </a: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a:t>Click to edit Master subtitle style</a:t>
            </a:r>
          </a:p>
        </p:txBody>
      </p:sp>
    </p:spTree>
    <p:extLst>
      <p:ext uri="{BB962C8B-B14F-4D97-AF65-F5344CB8AC3E}">
        <p14:creationId xmlns="" xmlns:p14="http://schemas.microsoft.com/office/powerpoint/2010/main" val="33828820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33385722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a:t>Click to edit Master title style</a:t>
            </a: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275155822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pPr/>
              <a:t>11/5/2014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41593422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a:t>Click to edit Master title style</a:t>
            </a: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pPr/>
              <a:t>11/5/2014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27158437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 xmlns:p14="http://schemas.microsoft.com/office/powerpoint/2010/main" val="13925211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pPr/>
              <a:t>11/5/2014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40037005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a:t>Click to edit Master title style</a:t>
            </a:r>
          </a:p>
        </p:txBody>
      </p:sp>
      <p:sp>
        <p:nvSpPr>
          <p:cNvPr id="3" name="Date Placeholder 2"/>
          <p:cNvSpPr>
            <a:spLocks noGrp="1"/>
          </p:cNvSpPr>
          <p:nvPr>
            <p:ph type="dt" sz="half" idx="10"/>
          </p:nvPr>
        </p:nvSpPr>
        <p:spPr/>
        <p:txBody>
          <a:bodyPr/>
          <a:lstStyle/>
          <a:p>
            <a:fld id="{9E583DDF-CA54-461A-A486-592D2374C532}" type="datetimeFigureOut">
              <a:rPr lang="en-US"/>
              <a:pPr/>
              <a:t>11/5/2014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8420110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pPr/>
              <a:t>11/5/2014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25590039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a:t>Click to edit Master title style</a:t>
            </a: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11/5/2014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14359466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a:t>Click to edit Master title style</a:t>
            </a:r>
          </a:p>
        </p:txBody>
      </p:sp>
      <p:sp>
        <p:nvSpPr>
          <p:cNvPr id="3" name="Picture Placeholder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11/5/2014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1371734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11/5/2014</a:t>
            </a:fld>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206" y="3356578"/>
            <a:ext cx="12500225" cy="3164440"/>
          </a:xfrm>
        </p:spPr>
        <p:txBody>
          <a:bodyPr>
            <a:noAutofit/>
          </a:bodyPr>
          <a:lstStyle/>
          <a:p>
            <a:r>
              <a:rPr lang="en-US" sz="4800" b="1" dirty="0" smtClean="0">
                <a:solidFill>
                  <a:schemeClr val="accent1">
                    <a:lumMod val="75000"/>
                  </a:schemeClr>
                </a:solidFill>
                <a:latin typeface="KG Second Chances Sketch" pitchFamily="2" charset="0"/>
              </a:rPr>
              <a:t>Learning Goal:</a:t>
            </a:r>
            <a:r>
              <a:rPr lang="en-US" sz="4800" dirty="0" smtClean="0">
                <a:latin typeface="Century Gothic" pitchFamily="34" charset="0"/>
              </a:rPr>
              <a:t/>
            </a:r>
            <a:br>
              <a:rPr lang="en-US" sz="4800" dirty="0" smtClean="0">
                <a:latin typeface="Century Gothic" pitchFamily="34" charset="0"/>
              </a:rPr>
            </a:br>
            <a:r>
              <a:rPr lang="en-US" sz="4800" dirty="0" smtClean="0">
                <a:latin typeface="Century Gothic" pitchFamily="34" charset="0"/>
              </a:rPr>
              <a:t>Today I will be able to </a:t>
            </a:r>
            <a:r>
              <a:rPr lang="en-US" sz="4800" dirty="0" smtClean="0">
                <a:latin typeface="Century Gothic" pitchFamily="34" charset="0"/>
              </a:rPr>
              <a:t/>
            </a:r>
            <a:br>
              <a:rPr lang="en-US" sz="4800" dirty="0" smtClean="0">
                <a:latin typeface="Century Gothic" pitchFamily="34" charset="0"/>
              </a:rPr>
            </a:br>
            <a:r>
              <a:rPr lang="en-US" sz="4800" dirty="0" smtClean="0">
                <a:latin typeface="Century Gothic" pitchFamily="34" charset="0"/>
              </a:rPr>
              <a:t>divide with dividends in the </a:t>
            </a:r>
            <a:br>
              <a:rPr lang="en-US" sz="4800" dirty="0" smtClean="0">
                <a:latin typeface="Century Gothic" pitchFamily="34" charset="0"/>
              </a:rPr>
            </a:br>
            <a:r>
              <a:rPr lang="en-US" sz="4800" dirty="0" smtClean="0">
                <a:latin typeface="Century Gothic" pitchFamily="34" charset="0"/>
              </a:rPr>
              <a:t>thousands using the </a:t>
            </a:r>
            <a:br>
              <a:rPr lang="en-US" sz="4800" dirty="0" smtClean="0">
                <a:latin typeface="Century Gothic" pitchFamily="34" charset="0"/>
              </a:rPr>
            </a:br>
            <a:r>
              <a:rPr lang="en-US" sz="4800" dirty="0" smtClean="0">
                <a:latin typeface="Century Gothic" pitchFamily="34" charset="0"/>
              </a:rPr>
              <a:t>Area Model.</a:t>
            </a:r>
            <a:br>
              <a:rPr lang="en-US" sz="4800" dirty="0" smtClean="0">
                <a:latin typeface="Century Gothic" pitchFamily="34" charset="0"/>
              </a:rPr>
            </a:br>
            <a:r>
              <a:rPr lang="en-US" sz="4800" dirty="0" smtClean="0">
                <a:latin typeface="Century Gothic" pitchFamily="34" charset="0"/>
              </a:rPr>
              <a:t/>
            </a:r>
            <a:br>
              <a:rPr lang="en-US" sz="4800" dirty="0" smtClean="0">
                <a:latin typeface="Century Gothic" pitchFamily="34" charset="0"/>
              </a:rPr>
            </a:br>
            <a:r>
              <a:rPr lang="en-US" sz="3200" dirty="0" smtClean="0">
                <a:latin typeface="Century Gothic" pitchFamily="34" charset="0"/>
              </a:rPr>
              <a:t>November 6</a:t>
            </a:r>
            <a:r>
              <a:rPr lang="en-US" sz="3200" baseline="30000" dirty="0" smtClean="0">
                <a:latin typeface="Century Gothic" pitchFamily="34" charset="0"/>
              </a:rPr>
              <a:t>th</a:t>
            </a:r>
            <a:r>
              <a:rPr lang="en-US" sz="3200" dirty="0" smtClean="0">
                <a:latin typeface="Century Gothic" pitchFamily="34" charset="0"/>
              </a:rPr>
              <a:t>, 2014</a:t>
            </a:r>
            <a:r>
              <a:rPr lang="en-US" sz="3200" dirty="0" smtClean="0">
                <a:latin typeface="Century Gothic" pitchFamily="34" charset="0"/>
              </a:rPr>
              <a:t> </a:t>
            </a:r>
            <a:r>
              <a:rPr lang="en-US" dirty="0" smtClean="0">
                <a:latin typeface="KG When Oceans Rise" pitchFamily="2" charset="0"/>
              </a:rPr>
              <a:t/>
            </a:r>
            <a:br>
              <a:rPr lang="en-US" dirty="0" smtClean="0">
                <a:latin typeface="KG When Oceans Rise" pitchFamily="2" charset="0"/>
              </a:rPr>
            </a:br>
            <a:r>
              <a:rPr lang="en-US" dirty="0" smtClean="0">
                <a:latin typeface="KG When Oceans Rise" pitchFamily="2" charset="0"/>
              </a:rPr>
              <a:t/>
            </a:r>
            <a:br>
              <a:rPr lang="en-US" dirty="0" smtClean="0">
                <a:latin typeface="KG When Oceans Rise" pitchFamily="2" charset="0"/>
              </a:rPr>
            </a:br>
            <a:endParaRPr lang="en-US" dirty="0">
              <a:latin typeface="KG When Oceans Rise" pitchFamily="2" charset="0"/>
            </a:endParaRPr>
          </a:p>
        </p:txBody>
      </p:sp>
    </p:spTree>
    <p:extLst>
      <p:ext uri="{BB962C8B-B14F-4D97-AF65-F5344CB8AC3E}">
        <p14:creationId xmlns="" xmlns:p14="http://schemas.microsoft.com/office/powerpoint/2010/main" val="32506700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998" y="181082"/>
            <a:ext cx="10952251" cy="1123736"/>
          </a:xfrm>
        </p:spPr>
        <p:txBody>
          <a:bodyPr>
            <a:noAutofit/>
          </a:bodyPr>
          <a:lstStyle/>
          <a:p>
            <a:pPr algn="ctr"/>
            <a:r>
              <a:rPr lang="en-US" sz="5400" b="1" dirty="0" smtClean="0">
                <a:solidFill>
                  <a:schemeClr val="accent1">
                    <a:lumMod val="75000"/>
                  </a:schemeClr>
                </a:solidFill>
                <a:latin typeface="KG Second Chances Sketch" pitchFamily="2" charset="0"/>
              </a:rPr>
              <a:t>Quinn’s </a:t>
            </a:r>
            <a:r>
              <a:rPr lang="en-US" sz="5400" b="1" dirty="0" smtClean="0">
                <a:solidFill>
                  <a:schemeClr val="accent1">
                    <a:lumMod val="75000"/>
                  </a:schemeClr>
                </a:solidFill>
                <a:latin typeface="KG Second Chances Sketch" pitchFamily="2" charset="0"/>
              </a:rPr>
              <a:t>Squirrels</a:t>
            </a:r>
            <a:endParaRPr lang="en-US" sz="5400" b="1" dirty="0">
              <a:solidFill>
                <a:schemeClr val="accent1">
                  <a:lumMod val="75000"/>
                </a:schemeClr>
              </a:solidFill>
              <a:latin typeface="KG Second Chances Sketch" pitchFamily="2" charset="0"/>
            </a:endParaRPr>
          </a:p>
        </p:txBody>
      </p:sp>
      <p:sp>
        <p:nvSpPr>
          <p:cNvPr id="3" name="Text Placeholder 2"/>
          <p:cNvSpPr>
            <a:spLocks noGrp="1"/>
          </p:cNvSpPr>
          <p:nvPr>
            <p:ph type="body" idx="1"/>
          </p:nvPr>
        </p:nvSpPr>
        <p:spPr>
          <a:xfrm>
            <a:off x="770563" y="1628640"/>
            <a:ext cx="10387173" cy="3939953"/>
          </a:xfrm>
        </p:spPr>
        <p:txBody>
          <a:bodyPr/>
          <a:lstStyle/>
          <a:p>
            <a:pPr algn="ctr"/>
            <a:r>
              <a:rPr lang="en-US" sz="2800" dirty="0" smtClean="0">
                <a:latin typeface="Century Gothic" pitchFamily="34" charset="0"/>
              </a:rPr>
              <a:t>Quinn likes </a:t>
            </a:r>
            <a:r>
              <a:rPr lang="en-US" sz="2800" dirty="0" smtClean="0">
                <a:latin typeface="Century Gothic" pitchFamily="34" charset="0"/>
              </a:rPr>
              <a:t>to feed the squirrels </a:t>
            </a:r>
            <a:r>
              <a:rPr lang="en-US" sz="2800" dirty="0" smtClean="0">
                <a:latin typeface="Century Gothic" pitchFamily="34" charset="0"/>
              </a:rPr>
              <a:t>she </a:t>
            </a:r>
            <a:r>
              <a:rPr lang="en-US" sz="2800" dirty="0" smtClean="0">
                <a:latin typeface="Century Gothic" pitchFamily="34" charset="0"/>
              </a:rPr>
              <a:t>sees outside during fall.  </a:t>
            </a:r>
            <a:r>
              <a:rPr lang="en-US" sz="2800" dirty="0" smtClean="0">
                <a:latin typeface="Century Gothic" pitchFamily="34" charset="0"/>
              </a:rPr>
              <a:t>She </a:t>
            </a:r>
            <a:r>
              <a:rPr lang="en-US" sz="2800" dirty="0" smtClean="0">
                <a:latin typeface="Century Gothic" pitchFamily="34" charset="0"/>
              </a:rPr>
              <a:t>saves up peanuts all year to feed to the </a:t>
            </a:r>
            <a:r>
              <a:rPr lang="en-US" sz="2800" dirty="0" smtClean="0">
                <a:latin typeface="Century Gothic" pitchFamily="34" charset="0"/>
              </a:rPr>
              <a:t>squirrels.  Quinn took </a:t>
            </a:r>
            <a:r>
              <a:rPr lang="en-US" sz="2800" dirty="0" smtClean="0">
                <a:latin typeface="Century Gothic" pitchFamily="34" charset="0"/>
              </a:rPr>
              <a:t>a bag with 8,152 peanuts to the park to feed the squirrels.  </a:t>
            </a:r>
            <a:r>
              <a:rPr lang="en-US" sz="2800" dirty="0" smtClean="0">
                <a:latin typeface="Century Gothic" pitchFamily="34" charset="0"/>
              </a:rPr>
              <a:t>She </a:t>
            </a:r>
            <a:r>
              <a:rPr lang="en-US" sz="2800" dirty="0" smtClean="0">
                <a:latin typeface="Century Gothic" pitchFamily="34" charset="0"/>
              </a:rPr>
              <a:t>fed all of the peanuts to 8 squirrels.  If each squirrel ate the same number of peanuts, how many peanuts did each squirrel eat?</a:t>
            </a:r>
          </a:p>
          <a:p>
            <a:pPr algn="ctr"/>
            <a:endParaRPr lang="en-US" dirty="0"/>
          </a:p>
        </p:txBody>
      </p:sp>
    </p:spTree>
    <p:extLst>
      <p:ext uri="{BB962C8B-B14F-4D97-AF65-F5344CB8AC3E}">
        <p14:creationId xmlns="" xmlns:p14="http://schemas.microsoft.com/office/powerpoint/2010/main" val="21112903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043" y="828876"/>
            <a:ext cx="7284377" cy="3507549"/>
          </a:xfrm>
        </p:spPr>
        <p:txBody>
          <a:bodyPr>
            <a:normAutofit/>
          </a:bodyPr>
          <a:lstStyle/>
          <a:p>
            <a:r>
              <a:rPr lang="en-US" sz="8000" b="1" dirty="0" smtClean="0">
                <a:solidFill>
                  <a:schemeClr val="accent1">
                    <a:lumMod val="75000"/>
                  </a:schemeClr>
                </a:solidFill>
                <a:latin typeface="KG Second Chances Sketch" pitchFamily="2" charset="0"/>
              </a:rPr>
              <a:t>Independent Practice</a:t>
            </a:r>
            <a:endParaRPr lang="en-US" sz="8000" b="1" dirty="0">
              <a:solidFill>
                <a:schemeClr val="accent1">
                  <a:lumMod val="75000"/>
                </a:schemeClr>
              </a:solidFill>
              <a:latin typeface="KG Second Chances Sketch" pitchFamily="2" charset="0"/>
            </a:endParaRPr>
          </a:p>
        </p:txBody>
      </p:sp>
    </p:spTree>
    <p:extLst>
      <p:ext uri="{BB962C8B-B14F-4D97-AF65-F5344CB8AC3E}">
        <p14:creationId xmlns="" xmlns:p14="http://schemas.microsoft.com/office/powerpoint/2010/main" val="41701492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56863" y="1777428"/>
            <a:ext cx="11435137" cy="4335695"/>
          </a:xfrm>
        </p:spPr>
        <p:txBody>
          <a:bodyPr>
            <a:noAutofit/>
          </a:bodyPr>
          <a:lstStyle/>
          <a:p>
            <a:pPr>
              <a:buNone/>
            </a:pPr>
            <a:r>
              <a:rPr lang="en-US" sz="2400" b="1" u="sng" dirty="0" smtClean="0">
                <a:latin typeface="Century Gothic" pitchFamily="34" charset="0"/>
              </a:rPr>
              <a:t>Alignment Lesson Handouts – Day </a:t>
            </a:r>
            <a:r>
              <a:rPr lang="en-US" sz="2400" b="1" u="sng" dirty="0" smtClean="0">
                <a:latin typeface="Century Gothic" pitchFamily="34" charset="0"/>
              </a:rPr>
              <a:t>46 Word Problem Practice</a:t>
            </a:r>
            <a:endParaRPr lang="en-US" sz="2400" u="sng" dirty="0" smtClean="0">
              <a:latin typeface="Century Gothic" pitchFamily="34" charset="0"/>
            </a:endParaRPr>
          </a:p>
          <a:p>
            <a:pPr lvl="1">
              <a:buNone/>
            </a:pPr>
            <a:r>
              <a:rPr lang="en-US" sz="2200" dirty="0" smtClean="0">
                <a:latin typeface="Century Gothic" pitchFamily="34" charset="0"/>
              </a:rPr>
              <a:t>Task 1--“Methods </a:t>
            </a:r>
            <a:r>
              <a:rPr lang="en-US" sz="2200" dirty="0" smtClean="0">
                <a:latin typeface="Century Gothic" pitchFamily="34" charset="0"/>
              </a:rPr>
              <a:t>of Division for Larger Dividends 1” </a:t>
            </a:r>
            <a:r>
              <a:rPr lang="en-US" sz="2200" dirty="0" smtClean="0">
                <a:latin typeface="Century Gothic" pitchFamily="34" charset="0"/>
              </a:rPr>
              <a:t>Problems </a:t>
            </a:r>
            <a:r>
              <a:rPr lang="en-US" sz="2200" dirty="0" smtClean="0">
                <a:latin typeface="Century Gothic" pitchFamily="34" charset="0"/>
              </a:rPr>
              <a:t>1 and </a:t>
            </a:r>
            <a:r>
              <a:rPr lang="en-US" sz="2200" dirty="0" smtClean="0">
                <a:latin typeface="Century Gothic" pitchFamily="34" charset="0"/>
              </a:rPr>
              <a:t>2</a:t>
            </a:r>
          </a:p>
          <a:p>
            <a:pPr lvl="1">
              <a:buNone/>
            </a:pPr>
            <a:r>
              <a:rPr lang="en-US" sz="2200" dirty="0" smtClean="0">
                <a:latin typeface="Century Gothic" pitchFamily="34" charset="0"/>
              </a:rPr>
              <a:t>Task 2--“Methods of Division for Larger Dividends 2” Problems 1 and 2</a:t>
            </a:r>
          </a:p>
          <a:p>
            <a:pPr lvl="1">
              <a:buNone/>
            </a:pPr>
            <a:r>
              <a:rPr lang="en-US" sz="2200" dirty="0" smtClean="0">
                <a:latin typeface="Century Gothic" pitchFamily="34" charset="0"/>
              </a:rPr>
              <a:t>Task 3--”Larger Dividends Practice”</a:t>
            </a:r>
          </a:p>
          <a:p>
            <a:pPr lvl="1">
              <a:buNone/>
            </a:pPr>
            <a:r>
              <a:rPr lang="en-US" sz="2200" b="1" dirty="0" smtClean="0">
                <a:latin typeface="Century Gothic" pitchFamily="34" charset="0"/>
              </a:rPr>
              <a:t>REMEMBER….</a:t>
            </a:r>
            <a:endParaRPr lang="en-US" sz="2200" b="1" dirty="0" smtClean="0">
              <a:latin typeface="Century Gothic" pitchFamily="34" charset="0"/>
            </a:endParaRPr>
          </a:p>
          <a:p>
            <a:pPr lvl="2"/>
            <a:r>
              <a:rPr lang="en-US" sz="2200" dirty="0" smtClean="0">
                <a:latin typeface="Century Gothic" pitchFamily="34" charset="0"/>
              </a:rPr>
              <a:t>Show your work using </a:t>
            </a:r>
            <a:r>
              <a:rPr lang="en-US" sz="2200" dirty="0" smtClean="0">
                <a:latin typeface="Century Gothic" pitchFamily="34" charset="0"/>
              </a:rPr>
              <a:t>the Area Model</a:t>
            </a:r>
            <a:endParaRPr lang="en-US" sz="2200" dirty="0" smtClean="0">
              <a:latin typeface="Century Gothic" pitchFamily="34" charset="0"/>
            </a:endParaRPr>
          </a:p>
          <a:p>
            <a:pPr lvl="2"/>
            <a:r>
              <a:rPr lang="en-US" sz="2200" dirty="0" smtClean="0">
                <a:latin typeface="Century Gothic" pitchFamily="34" charset="0"/>
              </a:rPr>
              <a:t>Record </a:t>
            </a:r>
            <a:r>
              <a:rPr lang="en-US" sz="2200" dirty="0" smtClean="0">
                <a:latin typeface="Century Gothic" pitchFamily="34" charset="0"/>
              </a:rPr>
              <a:t>your statement for each word problem</a:t>
            </a:r>
            <a:endParaRPr lang="en-US" sz="2200" dirty="0" smtClean="0">
              <a:latin typeface="Century Gothic" pitchFamily="34" charset="0"/>
            </a:endParaRPr>
          </a:p>
          <a:p>
            <a:pPr lvl="2"/>
            <a:r>
              <a:rPr lang="en-US" sz="2200" dirty="0" smtClean="0">
                <a:latin typeface="Century Gothic" pitchFamily="34" charset="0"/>
              </a:rPr>
              <a:t>Check your work using </a:t>
            </a:r>
            <a:r>
              <a:rPr lang="en-US" sz="2200" dirty="0" smtClean="0">
                <a:latin typeface="Century Gothic" pitchFamily="34" charset="0"/>
              </a:rPr>
              <a:t>multiplication</a:t>
            </a:r>
          </a:p>
        </p:txBody>
      </p:sp>
      <p:sp>
        <p:nvSpPr>
          <p:cNvPr id="6" name="Title 5"/>
          <p:cNvSpPr>
            <a:spLocks noGrp="1"/>
          </p:cNvSpPr>
          <p:nvPr>
            <p:ph type="title"/>
          </p:nvPr>
        </p:nvSpPr>
        <p:spPr>
          <a:xfrm>
            <a:off x="143838" y="359596"/>
            <a:ext cx="11897475" cy="1233424"/>
          </a:xfrm>
        </p:spPr>
        <p:txBody>
          <a:bodyPr>
            <a:noAutofit/>
          </a:bodyPr>
          <a:lstStyle/>
          <a:p>
            <a:pPr algn="ctr"/>
            <a:r>
              <a:rPr lang="en-US" sz="6000" b="1" dirty="0" smtClean="0">
                <a:solidFill>
                  <a:schemeClr val="accent1">
                    <a:lumMod val="75000"/>
                  </a:schemeClr>
                </a:solidFill>
                <a:latin typeface="KG Second Chances Sketch" pitchFamily="2" charset="0"/>
              </a:rPr>
              <a:t>Practice with your partner</a:t>
            </a:r>
            <a:endParaRPr lang="en-US" sz="6000" b="1" dirty="0">
              <a:solidFill>
                <a:schemeClr val="accent1">
                  <a:lumMod val="75000"/>
                </a:schemeClr>
              </a:solidFill>
              <a:latin typeface="KG Second Chances Sketch" pitchFamily="2" charset="0"/>
            </a:endParaRPr>
          </a:p>
        </p:txBody>
      </p:sp>
    </p:spTree>
    <p:extLst>
      <p:ext uri="{BB962C8B-B14F-4D97-AF65-F5344CB8AC3E}">
        <p14:creationId xmlns="" xmlns:p14="http://schemas.microsoft.com/office/powerpoint/2010/main" val="1950607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59614" y="-270411"/>
            <a:ext cx="9133730" cy="1233424"/>
          </a:xfrm>
        </p:spPr>
        <p:txBody>
          <a:bodyPr>
            <a:normAutofit/>
          </a:bodyPr>
          <a:lstStyle/>
          <a:p>
            <a:pPr algn="ctr"/>
            <a:r>
              <a:rPr lang="en-US" sz="5400" b="1" dirty="0" smtClean="0">
                <a:solidFill>
                  <a:schemeClr val="accent1">
                    <a:lumMod val="75000"/>
                  </a:schemeClr>
                </a:solidFill>
                <a:latin typeface="KG Second Chances Sketch" pitchFamily="2" charset="0"/>
              </a:rPr>
              <a:t>From the Video…</a:t>
            </a:r>
            <a:endParaRPr lang="en-US" sz="54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821933" y="1033837"/>
            <a:ext cx="11003621" cy="4152901"/>
          </a:xfrm>
        </p:spPr>
        <p:txBody>
          <a:bodyPr>
            <a:noAutofit/>
          </a:bodyPr>
          <a:lstStyle/>
          <a:p>
            <a:pPr>
              <a:buNone/>
            </a:pPr>
            <a:r>
              <a:rPr lang="en-US" sz="4800" dirty="0" smtClean="0">
                <a:latin typeface="Century Gothic" pitchFamily="34" charset="0"/>
              </a:rPr>
              <a:t>  </a:t>
            </a:r>
            <a:r>
              <a:rPr lang="en-US" sz="4800" b="1" dirty="0" smtClean="0">
                <a:latin typeface="Century Gothic" pitchFamily="34" charset="0"/>
              </a:rPr>
              <a:t>2,315 ÷ 5 			         7,392 ÷ 3</a:t>
            </a:r>
            <a:endParaRPr lang="en-US" sz="4800" b="1" dirty="0" smtClean="0">
              <a:latin typeface="Century Gothic" pitchFamily="34" charset="0"/>
            </a:endParaRP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05502" y="-147121"/>
            <a:ext cx="10424844" cy="1233424"/>
          </a:xfrm>
        </p:spPr>
        <p:txBody>
          <a:bodyPr>
            <a:normAutofit/>
          </a:bodyPr>
          <a:lstStyle/>
          <a:p>
            <a:pPr algn="ctr"/>
            <a:r>
              <a:rPr lang="en-US" sz="5400" b="1" dirty="0" smtClean="0">
                <a:solidFill>
                  <a:schemeClr val="accent1">
                    <a:lumMod val="75000"/>
                  </a:schemeClr>
                </a:solidFill>
                <a:latin typeface="KG Second Chances Sketch" pitchFamily="2" charset="0"/>
              </a:rPr>
              <a:t>Let’s Practice Together…</a:t>
            </a:r>
            <a:endParaRPr lang="en-US" sz="54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821933" y="1146853"/>
            <a:ext cx="11003621" cy="4152901"/>
          </a:xfrm>
        </p:spPr>
        <p:txBody>
          <a:bodyPr>
            <a:noAutofit/>
          </a:bodyPr>
          <a:lstStyle/>
          <a:p>
            <a:pPr>
              <a:buNone/>
            </a:pPr>
            <a:r>
              <a:rPr lang="en-US" sz="4800" dirty="0" smtClean="0">
                <a:latin typeface="Century Gothic" pitchFamily="34" charset="0"/>
              </a:rPr>
              <a:t>                      </a:t>
            </a:r>
            <a:r>
              <a:rPr lang="en-US" sz="4800" b="1" dirty="0" smtClean="0">
                <a:latin typeface="Century Gothic" pitchFamily="34" charset="0"/>
              </a:rPr>
              <a:t>4,365 ÷  5</a:t>
            </a:r>
            <a:r>
              <a:rPr lang="en-US" sz="4800" dirty="0" smtClean="0">
                <a:latin typeface="Century Gothic" pitchFamily="34" charset="0"/>
              </a:rPr>
              <a:t>		</a:t>
            </a:r>
            <a:endParaRPr lang="en-US" sz="4800" dirty="0" smtClean="0">
              <a:latin typeface="Century Gothic" pitchFamily="34" charset="0"/>
            </a:endParaRPr>
          </a:p>
        </p:txBody>
      </p:sp>
      <p:sp>
        <p:nvSpPr>
          <p:cNvPr id="4" name="TextBox 3"/>
          <p:cNvSpPr txBox="1"/>
          <p:nvPr/>
        </p:nvSpPr>
        <p:spPr>
          <a:xfrm>
            <a:off x="0" y="5903893"/>
            <a:ext cx="3945276" cy="954107"/>
          </a:xfrm>
          <a:prstGeom prst="rect">
            <a:avLst/>
          </a:prstGeom>
          <a:noFill/>
        </p:spPr>
        <p:txBody>
          <a:bodyPr wrap="square" rtlCol="0">
            <a:spAutoFit/>
          </a:bodyPr>
          <a:lstStyle/>
          <a:p>
            <a:pPr algn="ctr"/>
            <a:r>
              <a:rPr lang="en-US" sz="2800" b="1" dirty="0" smtClean="0">
                <a:latin typeface="Century Gothic" pitchFamily="34" charset="0"/>
              </a:rPr>
              <a:t>You may use your whiteboard!</a:t>
            </a:r>
            <a:endParaRPr lang="en-US" sz="2800" b="1" dirty="0">
              <a:latin typeface="Century Gothic" pitchFamily="34" charset="0"/>
            </a:endParaRP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05502" y="-147121"/>
            <a:ext cx="10424844" cy="1233424"/>
          </a:xfrm>
        </p:spPr>
        <p:txBody>
          <a:bodyPr>
            <a:normAutofit/>
          </a:bodyPr>
          <a:lstStyle/>
          <a:p>
            <a:pPr algn="ctr"/>
            <a:r>
              <a:rPr lang="en-US" sz="5400" b="1" dirty="0" smtClean="0">
                <a:solidFill>
                  <a:schemeClr val="accent1">
                    <a:lumMod val="75000"/>
                  </a:schemeClr>
                </a:solidFill>
                <a:latin typeface="KG Second Chances Sketch" pitchFamily="2" charset="0"/>
              </a:rPr>
              <a:t>Let’s Practice Together…</a:t>
            </a:r>
            <a:endParaRPr lang="en-US" sz="54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821933" y="1146853"/>
            <a:ext cx="11003621" cy="4152901"/>
          </a:xfrm>
        </p:spPr>
        <p:txBody>
          <a:bodyPr>
            <a:noAutofit/>
          </a:bodyPr>
          <a:lstStyle/>
          <a:p>
            <a:pPr>
              <a:buNone/>
            </a:pPr>
            <a:r>
              <a:rPr lang="en-US" sz="4800" dirty="0" smtClean="0">
                <a:latin typeface="Century Gothic" pitchFamily="34" charset="0"/>
              </a:rPr>
              <a:t>                      </a:t>
            </a:r>
            <a:r>
              <a:rPr lang="en-US" sz="4800" b="1" dirty="0" smtClean="0">
                <a:latin typeface="Century Gothic" pitchFamily="34" charset="0"/>
              </a:rPr>
              <a:t>4,365 ÷  5</a:t>
            </a:r>
            <a:r>
              <a:rPr lang="en-US" sz="4800" dirty="0" smtClean="0">
                <a:latin typeface="Century Gothic" pitchFamily="34" charset="0"/>
              </a:rPr>
              <a:t>		</a:t>
            </a:r>
            <a:endParaRPr lang="en-US" sz="4800" dirty="0" smtClean="0">
              <a:latin typeface="Century Gothic" pitchFamily="34" charset="0"/>
            </a:endParaRPr>
          </a:p>
        </p:txBody>
      </p:sp>
      <p:sp>
        <p:nvSpPr>
          <p:cNvPr id="4" name="TextBox 3"/>
          <p:cNvSpPr txBox="1"/>
          <p:nvPr/>
        </p:nvSpPr>
        <p:spPr>
          <a:xfrm>
            <a:off x="0" y="5903893"/>
            <a:ext cx="3945276" cy="954107"/>
          </a:xfrm>
          <a:prstGeom prst="rect">
            <a:avLst/>
          </a:prstGeom>
          <a:noFill/>
        </p:spPr>
        <p:txBody>
          <a:bodyPr wrap="square" rtlCol="0">
            <a:spAutoFit/>
          </a:bodyPr>
          <a:lstStyle/>
          <a:p>
            <a:pPr algn="ctr"/>
            <a:r>
              <a:rPr lang="en-US" sz="2800" b="1" dirty="0" smtClean="0">
                <a:latin typeface="Century Gothic" pitchFamily="34" charset="0"/>
              </a:rPr>
              <a:t>You may use your whiteboard!</a:t>
            </a:r>
            <a:endParaRPr lang="en-US" sz="2800" b="1" dirty="0">
              <a:latin typeface="Century Gothic" pitchFamily="34" charset="0"/>
            </a:endParaRPr>
          </a:p>
        </p:txBody>
      </p:sp>
      <p:sp>
        <p:nvSpPr>
          <p:cNvPr id="5" name="Rectangle 4"/>
          <p:cNvSpPr/>
          <p:nvPr/>
        </p:nvSpPr>
        <p:spPr>
          <a:xfrm>
            <a:off x="1325367" y="2609636"/>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19583" y="2607925"/>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15092" y="2630184"/>
            <a:ext cx="1726059" cy="646331"/>
          </a:xfrm>
          <a:prstGeom prst="rect">
            <a:avLst/>
          </a:prstGeom>
          <a:noFill/>
        </p:spPr>
        <p:txBody>
          <a:bodyPr wrap="square" rtlCol="0">
            <a:spAutoFit/>
          </a:bodyPr>
          <a:lstStyle/>
          <a:p>
            <a:r>
              <a:rPr lang="en-US" sz="3600" dirty="0" smtClean="0">
                <a:latin typeface="Century Gothic" pitchFamily="34" charset="0"/>
              </a:rPr>
              <a:t>4,365</a:t>
            </a:r>
            <a:endParaRPr lang="en-US" sz="3600" dirty="0">
              <a:latin typeface="Century Gothic" pitchFamily="34" charset="0"/>
            </a:endParaRPr>
          </a:p>
        </p:txBody>
      </p:sp>
      <p:sp>
        <p:nvSpPr>
          <p:cNvPr id="8" name="TextBox 7"/>
          <p:cNvSpPr txBox="1"/>
          <p:nvPr/>
        </p:nvSpPr>
        <p:spPr>
          <a:xfrm>
            <a:off x="789399" y="2607925"/>
            <a:ext cx="566791" cy="646331"/>
          </a:xfrm>
          <a:prstGeom prst="rect">
            <a:avLst/>
          </a:prstGeom>
          <a:noFill/>
        </p:spPr>
        <p:txBody>
          <a:bodyPr wrap="square" rtlCol="0">
            <a:spAutoFit/>
          </a:bodyPr>
          <a:lstStyle/>
          <a:p>
            <a:r>
              <a:rPr lang="en-US" sz="3600" dirty="0" smtClean="0">
                <a:latin typeface="Century Gothic" pitchFamily="34" charset="0"/>
              </a:rPr>
              <a:t>5</a:t>
            </a:r>
            <a:endParaRPr lang="en-US" sz="3600" dirty="0">
              <a:latin typeface="Century Gothic" pitchFamily="34" charset="0"/>
            </a:endParaRPr>
          </a:p>
        </p:txBody>
      </p:sp>
      <p:sp>
        <p:nvSpPr>
          <p:cNvPr id="9" name="TextBox 8"/>
          <p:cNvSpPr txBox="1"/>
          <p:nvPr/>
        </p:nvSpPr>
        <p:spPr>
          <a:xfrm>
            <a:off x="1693524" y="2022296"/>
            <a:ext cx="1018854" cy="646331"/>
          </a:xfrm>
          <a:prstGeom prst="rect">
            <a:avLst/>
          </a:prstGeom>
          <a:noFill/>
        </p:spPr>
        <p:txBody>
          <a:bodyPr wrap="square" rtlCol="0">
            <a:spAutoFit/>
          </a:bodyPr>
          <a:lstStyle/>
          <a:p>
            <a:r>
              <a:rPr lang="en-US" sz="3600" dirty="0" smtClean="0">
                <a:latin typeface="Century Gothic" pitchFamily="34" charset="0"/>
              </a:rPr>
              <a:t>800</a:t>
            </a:r>
            <a:endParaRPr lang="en-US" sz="3600" dirty="0">
              <a:latin typeface="Century Gothic" pitchFamily="34" charset="0"/>
            </a:endParaRPr>
          </a:p>
        </p:txBody>
      </p:sp>
      <p:sp>
        <p:nvSpPr>
          <p:cNvPr id="10" name="TextBox 9"/>
          <p:cNvSpPr txBox="1"/>
          <p:nvPr/>
        </p:nvSpPr>
        <p:spPr>
          <a:xfrm>
            <a:off x="1313381" y="3152454"/>
            <a:ext cx="1726059" cy="646331"/>
          </a:xfrm>
          <a:prstGeom prst="rect">
            <a:avLst/>
          </a:prstGeom>
          <a:noFill/>
        </p:spPr>
        <p:txBody>
          <a:bodyPr wrap="square" rtlCol="0">
            <a:spAutoFit/>
          </a:bodyPr>
          <a:lstStyle/>
          <a:p>
            <a:r>
              <a:rPr lang="en-US" sz="3600" dirty="0" smtClean="0">
                <a:latin typeface="Century Gothic" pitchFamily="34" charset="0"/>
              </a:rPr>
              <a:t>4,000</a:t>
            </a:r>
            <a:endParaRPr lang="en-US" sz="3600" dirty="0">
              <a:latin typeface="Century Gothic" pitchFamily="34" charset="0"/>
            </a:endParaRPr>
          </a:p>
        </p:txBody>
      </p:sp>
      <p:sp>
        <p:nvSpPr>
          <p:cNvPr id="11" name="TextBox 10"/>
          <p:cNvSpPr txBox="1"/>
          <p:nvPr/>
        </p:nvSpPr>
        <p:spPr>
          <a:xfrm>
            <a:off x="1672975" y="4395627"/>
            <a:ext cx="1726059" cy="646331"/>
          </a:xfrm>
          <a:prstGeom prst="rect">
            <a:avLst/>
          </a:prstGeom>
          <a:noFill/>
        </p:spPr>
        <p:txBody>
          <a:bodyPr wrap="square" rtlCol="0">
            <a:spAutoFit/>
          </a:bodyPr>
          <a:lstStyle/>
          <a:p>
            <a:r>
              <a:rPr lang="en-US" sz="3600" dirty="0" smtClean="0">
                <a:latin typeface="Century Gothic" pitchFamily="34" charset="0"/>
              </a:rPr>
              <a:t>365</a:t>
            </a:r>
            <a:endParaRPr lang="en-US" sz="3600" dirty="0">
              <a:latin typeface="Century Gothic" pitchFamily="34" charset="0"/>
            </a:endParaRPr>
          </a:p>
        </p:txBody>
      </p:sp>
      <p:sp>
        <p:nvSpPr>
          <p:cNvPr id="12" name="TextBox 11"/>
          <p:cNvSpPr txBox="1"/>
          <p:nvPr/>
        </p:nvSpPr>
        <p:spPr>
          <a:xfrm>
            <a:off x="3462392" y="2578814"/>
            <a:ext cx="1726059" cy="646331"/>
          </a:xfrm>
          <a:prstGeom prst="rect">
            <a:avLst/>
          </a:prstGeom>
          <a:noFill/>
        </p:spPr>
        <p:txBody>
          <a:bodyPr wrap="square" rtlCol="0">
            <a:spAutoFit/>
          </a:bodyPr>
          <a:lstStyle/>
          <a:p>
            <a:r>
              <a:rPr lang="en-US" sz="3600" dirty="0" smtClean="0">
                <a:latin typeface="Century Gothic" pitchFamily="34" charset="0"/>
              </a:rPr>
              <a:t>365</a:t>
            </a:r>
            <a:endParaRPr lang="en-US" sz="3600" dirty="0">
              <a:latin typeface="Century Gothic" pitchFamily="34" charset="0"/>
            </a:endParaRPr>
          </a:p>
        </p:txBody>
      </p:sp>
      <p:sp>
        <p:nvSpPr>
          <p:cNvPr id="15" name="TextBox 14"/>
          <p:cNvSpPr txBox="1"/>
          <p:nvPr/>
        </p:nvSpPr>
        <p:spPr>
          <a:xfrm>
            <a:off x="3750067" y="2013736"/>
            <a:ext cx="1726059" cy="646331"/>
          </a:xfrm>
          <a:prstGeom prst="rect">
            <a:avLst/>
          </a:prstGeom>
          <a:noFill/>
        </p:spPr>
        <p:txBody>
          <a:bodyPr wrap="square" rtlCol="0">
            <a:spAutoFit/>
          </a:bodyPr>
          <a:lstStyle/>
          <a:p>
            <a:r>
              <a:rPr lang="en-US" sz="3600" dirty="0" smtClean="0">
                <a:latin typeface="Century Gothic" pitchFamily="34" charset="0"/>
              </a:rPr>
              <a:t>70</a:t>
            </a:r>
            <a:endParaRPr lang="en-US" sz="3600" dirty="0">
              <a:latin typeface="Century Gothic" pitchFamily="34" charset="0"/>
            </a:endParaRPr>
          </a:p>
        </p:txBody>
      </p:sp>
      <p:sp>
        <p:nvSpPr>
          <p:cNvPr id="16" name="TextBox 15"/>
          <p:cNvSpPr txBox="1"/>
          <p:nvPr/>
        </p:nvSpPr>
        <p:spPr>
          <a:xfrm>
            <a:off x="3493214" y="3154167"/>
            <a:ext cx="1726059" cy="646331"/>
          </a:xfrm>
          <a:prstGeom prst="rect">
            <a:avLst/>
          </a:prstGeom>
          <a:noFill/>
        </p:spPr>
        <p:txBody>
          <a:bodyPr wrap="square" rtlCol="0">
            <a:spAutoFit/>
          </a:bodyPr>
          <a:lstStyle/>
          <a:p>
            <a:r>
              <a:rPr lang="en-US" sz="3600" dirty="0" smtClean="0">
                <a:latin typeface="Century Gothic" pitchFamily="34" charset="0"/>
              </a:rPr>
              <a:t>350</a:t>
            </a:r>
            <a:endParaRPr lang="en-US" sz="3600" dirty="0">
              <a:latin typeface="Century Gothic" pitchFamily="34" charset="0"/>
            </a:endParaRPr>
          </a:p>
        </p:txBody>
      </p:sp>
      <p:sp>
        <p:nvSpPr>
          <p:cNvPr id="17" name="TextBox 16"/>
          <p:cNvSpPr txBox="1"/>
          <p:nvPr/>
        </p:nvSpPr>
        <p:spPr>
          <a:xfrm>
            <a:off x="3184989" y="2065106"/>
            <a:ext cx="626723" cy="646331"/>
          </a:xfrm>
          <a:prstGeom prst="rect">
            <a:avLst/>
          </a:prstGeom>
          <a:noFill/>
        </p:spPr>
        <p:txBody>
          <a:bodyPr wrap="square" rtlCol="0">
            <a:spAutoFit/>
          </a:bodyPr>
          <a:lstStyle/>
          <a:p>
            <a:r>
              <a:rPr lang="en-US" sz="3600" dirty="0" smtClean="0">
                <a:latin typeface="Century Gothic" pitchFamily="34" charset="0"/>
              </a:rPr>
              <a:t>+</a:t>
            </a:r>
            <a:endParaRPr lang="en-US" sz="3600" dirty="0">
              <a:latin typeface="Century Gothic" pitchFamily="34" charset="0"/>
            </a:endParaRPr>
          </a:p>
        </p:txBody>
      </p:sp>
      <p:sp>
        <p:nvSpPr>
          <p:cNvPr id="18" name="Rectangle 17"/>
          <p:cNvSpPr/>
          <p:nvPr/>
        </p:nvSpPr>
        <p:spPr>
          <a:xfrm>
            <a:off x="5524073" y="2606213"/>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707259" y="4395628"/>
            <a:ext cx="1726059" cy="646331"/>
          </a:xfrm>
          <a:prstGeom prst="rect">
            <a:avLst/>
          </a:prstGeom>
          <a:noFill/>
        </p:spPr>
        <p:txBody>
          <a:bodyPr wrap="square" rtlCol="0">
            <a:spAutoFit/>
          </a:bodyPr>
          <a:lstStyle/>
          <a:p>
            <a:r>
              <a:rPr lang="en-US" sz="3600" dirty="0" smtClean="0">
                <a:latin typeface="Century Gothic" pitchFamily="34" charset="0"/>
              </a:rPr>
              <a:t>1</a:t>
            </a:r>
            <a:r>
              <a:rPr lang="en-US" sz="3600" dirty="0" smtClean="0">
                <a:latin typeface="Century Gothic" pitchFamily="34" charset="0"/>
              </a:rPr>
              <a:t>5</a:t>
            </a:r>
            <a:endParaRPr lang="en-US" sz="3600" dirty="0">
              <a:latin typeface="Century Gothic" pitchFamily="34" charset="0"/>
            </a:endParaRPr>
          </a:p>
        </p:txBody>
      </p:sp>
      <p:sp>
        <p:nvSpPr>
          <p:cNvPr id="20" name="TextBox 19"/>
          <p:cNvSpPr txBox="1"/>
          <p:nvPr/>
        </p:nvSpPr>
        <p:spPr>
          <a:xfrm>
            <a:off x="5503524" y="2575390"/>
            <a:ext cx="1726059" cy="646331"/>
          </a:xfrm>
          <a:prstGeom prst="rect">
            <a:avLst/>
          </a:prstGeom>
          <a:noFill/>
        </p:spPr>
        <p:txBody>
          <a:bodyPr wrap="square" rtlCol="0">
            <a:spAutoFit/>
          </a:bodyPr>
          <a:lstStyle/>
          <a:p>
            <a:r>
              <a:rPr lang="en-US" sz="3600" dirty="0" smtClean="0">
                <a:latin typeface="Century Gothic" pitchFamily="34" charset="0"/>
              </a:rPr>
              <a:t>1</a:t>
            </a:r>
            <a:r>
              <a:rPr lang="en-US" sz="3600" dirty="0" smtClean="0">
                <a:latin typeface="Century Gothic" pitchFamily="34" charset="0"/>
              </a:rPr>
              <a:t>5</a:t>
            </a:r>
            <a:endParaRPr lang="en-US" sz="3600" dirty="0">
              <a:latin typeface="Century Gothic" pitchFamily="34" charset="0"/>
            </a:endParaRPr>
          </a:p>
        </p:txBody>
      </p:sp>
      <p:sp>
        <p:nvSpPr>
          <p:cNvPr id="21" name="TextBox 20"/>
          <p:cNvSpPr txBox="1"/>
          <p:nvPr/>
        </p:nvSpPr>
        <p:spPr>
          <a:xfrm>
            <a:off x="5791201" y="2030859"/>
            <a:ext cx="1726059" cy="646331"/>
          </a:xfrm>
          <a:prstGeom prst="rect">
            <a:avLst/>
          </a:prstGeom>
          <a:noFill/>
        </p:spPr>
        <p:txBody>
          <a:bodyPr wrap="square" rtlCol="0">
            <a:spAutoFit/>
          </a:bodyPr>
          <a:lstStyle/>
          <a:p>
            <a:r>
              <a:rPr lang="en-US" sz="3600" dirty="0" smtClean="0">
                <a:latin typeface="Century Gothic" pitchFamily="34" charset="0"/>
              </a:rPr>
              <a:t>3</a:t>
            </a:r>
            <a:endParaRPr lang="en-US" sz="3600" dirty="0">
              <a:latin typeface="Century Gothic" pitchFamily="34" charset="0"/>
            </a:endParaRPr>
          </a:p>
        </p:txBody>
      </p:sp>
      <p:sp>
        <p:nvSpPr>
          <p:cNvPr id="22" name="TextBox 21"/>
          <p:cNvSpPr txBox="1"/>
          <p:nvPr/>
        </p:nvSpPr>
        <p:spPr>
          <a:xfrm>
            <a:off x="5299753" y="2083942"/>
            <a:ext cx="626723" cy="646331"/>
          </a:xfrm>
          <a:prstGeom prst="rect">
            <a:avLst/>
          </a:prstGeom>
          <a:noFill/>
        </p:spPr>
        <p:txBody>
          <a:bodyPr wrap="square" rtlCol="0">
            <a:spAutoFit/>
          </a:bodyPr>
          <a:lstStyle/>
          <a:p>
            <a:r>
              <a:rPr lang="en-US" sz="3600" dirty="0" smtClean="0">
                <a:latin typeface="Century Gothic" pitchFamily="34" charset="0"/>
              </a:rPr>
              <a:t>+</a:t>
            </a:r>
            <a:endParaRPr lang="en-US" sz="3600" dirty="0">
              <a:latin typeface="Century Gothic" pitchFamily="34" charset="0"/>
            </a:endParaRPr>
          </a:p>
        </p:txBody>
      </p:sp>
      <p:sp>
        <p:nvSpPr>
          <p:cNvPr id="23" name="TextBox 22"/>
          <p:cNvSpPr txBox="1"/>
          <p:nvPr/>
        </p:nvSpPr>
        <p:spPr>
          <a:xfrm>
            <a:off x="5522360" y="3118208"/>
            <a:ext cx="1726059" cy="646331"/>
          </a:xfrm>
          <a:prstGeom prst="rect">
            <a:avLst/>
          </a:prstGeom>
          <a:noFill/>
        </p:spPr>
        <p:txBody>
          <a:bodyPr wrap="square" rtlCol="0">
            <a:spAutoFit/>
          </a:bodyPr>
          <a:lstStyle/>
          <a:p>
            <a:r>
              <a:rPr lang="en-US" sz="3600" dirty="0" smtClean="0">
                <a:latin typeface="Century Gothic" pitchFamily="34" charset="0"/>
              </a:rPr>
              <a:t>1</a:t>
            </a:r>
            <a:r>
              <a:rPr lang="en-US" sz="3600" dirty="0" smtClean="0">
                <a:latin typeface="Century Gothic" pitchFamily="34" charset="0"/>
              </a:rPr>
              <a:t>5</a:t>
            </a:r>
            <a:endParaRPr lang="en-US" sz="3600" dirty="0">
              <a:latin typeface="Century Gothic" pitchFamily="34" charset="0"/>
            </a:endParaRPr>
          </a:p>
        </p:txBody>
      </p:sp>
      <p:sp>
        <p:nvSpPr>
          <p:cNvPr id="24" name="TextBox 23"/>
          <p:cNvSpPr txBox="1"/>
          <p:nvPr/>
        </p:nvSpPr>
        <p:spPr>
          <a:xfrm>
            <a:off x="5861407" y="4361381"/>
            <a:ext cx="1726059" cy="646331"/>
          </a:xfrm>
          <a:prstGeom prst="rect">
            <a:avLst/>
          </a:prstGeom>
          <a:noFill/>
        </p:spPr>
        <p:txBody>
          <a:bodyPr wrap="square" rtlCol="0">
            <a:spAutoFit/>
          </a:bodyPr>
          <a:lstStyle/>
          <a:p>
            <a:r>
              <a:rPr lang="en-US" sz="3600" dirty="0" smtClean="0">
                <a:latin typeface="Century Gothic" pitchFamily="34" charset="0"/>
              </a:rPr>
              <a:t>0</a:t>
            </a:r>
            <a:endParaRPr lang="en-US" sz="3600" dirty="0">
              <a:latin typeface="Century Gothic" pitchFamily="34" charset="0"/>
            </a:endParaRPr>
          </a:p>
        </p:txBody>
      </p:sp>
      <p:sp>
        <p:nvSpPr>
          <p:cNvPr id="25" name="TextBox 24"/>
          <p:cNvSpPr txBox="1"/>
          <p:nvPr/>
        </p:nvSpPr>
        <p:spPr>
          <a:xfrm>
            <a:off x="7772401" y="2090793"/>
            <a:ext cx="1726059" cy="646331"/>
          </a:xfrm>
          <a:prstGeom prst="rect">
            <a:avLst/>
          </a:prstGeom>
          <a:noFill/>
        </p:spPr>
        <p:txBody>
          <a:bodyPr wrap="square" rtlCol="0">
            <a:spAutoFit/>
          </a:bodyPr>
          <a:lstStyle/>
          <a:p>
            <a:r>
              <a:rPr lang="en-US" sz="3600" dirty="0" smtClean="0">
                <a:latin typeface="Century Gothic" pitchFamily="34" charset="0"/>
              </a:rPr>
              <a:t>=  </a:t>
            </a:r>
            <a:r>
              <a:rPr lang="en-US" sz="3600" b="1" dirty="0" smtClean="0">
                <a:latin typeface="Century Gothic" pitchFamily="34" charset="0"/>
              </a:rPr>
              <a:t>873</a:t>
            </a:r>
            <a:endParaRPr lang="en-US" sz="3600" b="1" dirty="0">
              <a:latin typeface="Century Gothic" pitchFamily="34" charset="0"/>
            </a:endParaRP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20567" y="-147121"/>
            <a:ext cx="10424844" cy="1233424"/>
          </a:xfrm>
        </p:spPr>
        <p:txBody>
          <a:bodyPr>
            <a:normAutofit/>
          </a:bodyPr>
          <a:lstStyle/>
          <a:p>
            <a:pPr algn="ctr"/>
            <a:r>
              <a:rPr lang="en-US" sz="5400" b="1" dirty="0" smtClean="0">
                <a:solidFill>
                  <a:schemeClr val="accent1">
                    <a:lumMod val="75000"/>
                  </a:schemeClr>
                </a:solidFill>
                <a:latin typeface="KG Second Chances Sketch" pitchFamily="2" charset="0"/>
              </a:rPr>
              <a:t>One More Time…</a:t>
            </a:r>
            <a:endParaRPr lang="en-US" sz="54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821933" y="1146853"/>
            <a:ext cx="11003621" cy="4152901"/>
          </a:xfrm>
        </p:spPr>
        <p:txBody>
          <a:bodyPr>
            <a:noAutofit/>
          </a:bodyPr>
          <a:lstStyle/>
          <a:p>
            <a:pPr>
              <a:buNone/>
            </a:pPr>
            <a:r>
              <a:rPr lang="en-US" sz="4800" dirty="0" smtClean="0">
                <a:latin typeface="Century Gothic" pitchFamily="34" charset="0"/>
              </a:rPr>
              <a:t>                      </a:t>
            </a:r>
            <a:r>
              <a:rPr lang="en-US" sz="4800" b="1" dirty="0" smtClean="0">
                <a:latin typeface="Century Gothic" pitchFamily="34" charset="0"/>
              </a:rPr>
              <a:t>6,324 ÷  4</a:t>
            </a:r>
            <a:r>
              <a:rPr lang="en-US" sz="4800" dirty="0" smtClean="0">
                <a:latin typeface="Century Gothic" pitchFamily="34" charset="0"/>
              </a:rPr>
              <a:t>		</a:t>
            </a:r>
            <a:endParaRPr lang="en-US" sz="4800" dirty="0" smtClean="0">
              <a:latin typeface="Century Gothic" pitchFamily="34" charset="0"/>
            </a:endParaRPr>
          </a:p>
        </p:txBody>
      </p:sp>
      <p:sp>
        <p:nvSpPr>
          <p:cNvPr id="4" name="TextBox 3"/>
          <p:cNvSpPr txBox="1"/>
          <p:nvPr/>
        </p:nvSpPr>
        <p:spPr>
          <a:xfrm>
            <a:off x="0" y="5903893"/>
            <a:ext cx="3945276" cy="954107"/>
          </a:xfrm>
          <a:prstGeom prst="rect">
            <a:avLst/>
          </a:prstGeom>
          <a:noFill/>
        </p:spPr>
        <p:txBody>
          <a:bodyPr wrap="square" rtlCol="0">
            <a:spAutoFit/>
          </a:bodyPr>
          <a:lstStyle/>
          <a:p>
            <a:pPr algn="ctr"/>
            <a:r>
              <a:rPr lang="en-US" sz="2800" b="1" dirty="0" smtClean="0">
                <a:latin typeface="Century Gothic" pitchFamily="34" charset="0"/>
              </a:rPr>
              <a:t>You may use your whiteboard!</a:t>
            </a:r>
            <a:endParaRPr lang="en-US" sz="2800" b="1" dirty="0">
              <a:latin typeface="Century Gothic" pitchFamily="34" charset="0"/>
            </a:endParaRP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05502" y="-147121"/>
            <a:ext cx="10424844" cy="1233424"/>
          </a:xfrm>
        </p:spPr>
        <p:txBody>
          <a:bodyPr>
            <a:normAutofit/>
          </a:bodyPr>
          <a:lstStyle/>
          <a:p>
            <a:pPr algn="ctr"/>
            <a:r>
              <a:rPr lang="en-US" sz="5400" b="1" dirty="0" smtClean="0">
                <a:solidFill>
                  <a:schemeClr val="accent1">
                    <a:lumMod val="75000"/>
                  </a:schemeClr>
                </a:solidFill>
                <a:latin typeface="KG Second Chances Sketch" pitchFamily="2" charset="0"/>
              </a:rPr>
              <a:t>Let’s Practice Together…</a:t>
            </a:r>
            <a:endParaRPr lang="en-US" sz="54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708917" y="1095482"/>
            <a:ext cx="11003621" cy="4152901"/>
          </a:xfrm>
        </p:spPr>
        <p:txBody>
          <a:bodyPr>
            <a:noAutofit/>
          </a:bodyPr>
          <a:lstStyle/>
          <a:p>
            <a:pPr algn="ctr">
              <a:buNone/>
            </a:pPr>
            <a:r>
              <a:rPr lang="en-US" sz="4800" b="1" dirty="0" smtClean="0">
                <a:latin typeface="Century Gothic" pitchFamily="34" charset="0"/>
              </a:rPr>
              <a:t>       6,324 </a:t>
            </a:r>
            <a:r>
              <a:rPr lang="en-US" sz="4800" b="1" dirty="0" smtClean="0">
                <a:latin typeface="Century Gothic" pitchFamily="34" charset="0"/>
              </a:rPr>
              <a:t>÷  4 </a:t>
            </a:r>
            <a:r>
              <a:rPr lang="en-US" sz="4800" dirty="0" smtClean="0">
                <a:latin typeface="Century Gothic" pitchFamily="34" charset="0"/>
              </a:rPr>
              <a:t>		</a:t>
            </a:r>
            <a:endParaRPr lang="en-US" sz="4800" dirty="0" smtClean="0">
              <a:latin typeface="Century Gothic" pitchFamily="34" charset="0"/>
            </a:endParaRPr>
          </a:p>
        </p:txBody>
      </p:sp>
      <p:sp>
        <p:nvSpPr>
          <p:cNvPr id="4" name="TextBox 3"/>
          <p:cNvSpPr txBox="1"/>
          <p:nvPr/>
        </p:nvSpPr>
        <p:spPr>
          <a:xfrm>
            <a:off x="0" y="5903893"/>
            <a:ext cx="3945276" cy="954107"/>
          </a:xfrm>
          <a:prstGeom prst="rect">
            <a:avLst/>
          </a:prstGeom>
          <a:noFill/>
        </p:spPr>
        <p:txBody>
          <a:bodyPr wrap="square" rtlCol="0">
            <a:spAutoFit/>
          </a:bodyPr>
          <a:lstStyle/>
          <a:p>
            <a:pPr algn="ctr"/>
            <a:r>
              <a:rPr lang="en-US" sz="2800" b="1" dirty="0" smtClean="0">
                <a:latin typeface="Century Gothic" pitchFamily="34" charset="0"/>
              </a:rPr>
              <a:t>You may use your whiteboard!</a:t>
            </a:r>
            <a:endParaRPr lang="en-US" sz="2800" b="1" dirty="0">
              <a:latin typeface="Century Gothic" pitchFamily="34" charset="0"/>
            </a:endParaRPr>
          </a:p>
        </p:txBody>
      </p:sp>
      <p:sp>
        <p:nvSpPr>
          <p:cNvPr id="5" name="Rectangle 4"/>
          <p:cNvSpPr/>
          <p:nvPr/>
        </p:nvSpPr>
        <p:spPr>
          <a:xfrm>
            <a:off x="1325367" y="2609636"/>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19583" y="2607925"/>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04818" y="2630184"/>
            <a:ext cx="1726059" cy="1200329"/>
          </a:xfrm>
          <a:prstGeom prst="rect">
            <a:avLst/>
          </a:prstGeom>
          <a:noFill/>
        </p:spPr>
        <p:txBody>
          <a:bodyPr wrap="square" rtlCol="0">
            <a:spAutoFit/>
          </a:bodyPr>
          <a:lstStyle/>
          <a:p>
            <a:r>
              <a:rPr lang="en-US" sz="3600" dirty="0" smtClean="0">
                <a:latin typeface="Century Gothic" pitchFamily="34" charset="0"/>
              </a:rPr>
              <a:t>6,324</a:t>
            </a:r>
          </a:p>
          <a:p>
            <a:r>
              <a:rPr lang="en-US" sz="3600" dirty="0" smtClean="0">
                <a:latin typeface="Century Gothic" pitchFamily="34" charset="0"/>
              </a:rPr>
              <a:t>4,000</a:t>
            </a:r>
            <a:endParaRPr lang="en-US" sz="3600" dirty="0">
              <a:latin typeface="Century Gothic" pitchFamily="34" charset="0"/>
            </a:endParaRPr>
          </a:p>
        </p:txBody>
      </p:sp>
      <p:sp>
        <p:nvSpPr>
          <p:cNvPr id="8" name="TextBox 7"/>
          <p:cNvSpPr txBox="1"/>
          <p:nvPr/>
        </p:nvSpPr>
        <p:spPr>
          <a:xfrm>
            <a:off x="789399" y="2607925"/>
            <a:ext cx="566791" cy="646331"/>
          </a:xfrm>
          <a:prstGeom prst="rect">
            <a:avLst/>
          </a:prstGeom>
          <a:noFill/>
        </p:spPr>
        <p:txBody>
          <a:bodyPr wrap="square" rtlCol="0">
            <a:spAutoFit/>
          </a:bodyPr>
          <a:lstStyle/>
          <a:p>
            <a:r>
              <a:rPr lang="en-US" sz="3600" dirty="0" smtClean="0">
                <a:latin typeface="Century Gothic" pitchFamily="34" charset="0"/>
              </a:rPr>
              <a:t>4</a:t>
            </a:r>
            <a:endParaRPr lang="en-US" sz="3600" dirty="0">
              <a:latin typeface="Century Gothic" pitchFamily="34" charset="0"/>
            </a:endParaRPr>
          </a:p>
        </p:txBody>
      </p:sp>
      <p:sp>
        <p:nvSpPr>
          <p:cNvPr id="9" name="TextBox 8"/>
          <p:cNvSpPr txBox="1"/>
          <p:nvPr/>
        </p:nvSpPr>
        <p:spPr>
          <a:xfrm>
            <a:off x="1263721" y="2012021"/>
            <a:ext cx="1345915" cy="646331"/>
          </a:xfrm>
          <a:prstGeom prst="rect">
            <a:avLst/>
          </a:prstGeom>
          <a:noFill/>
        </p:spPr>
        <p:txBody>
          <a:bodyPr wrap="square" rtlCol="0">
            <a:spAutoFit/>
          </a:bodyPr>
          <a:lstStyle/>
          <a:p>
            <a:r>
              <a:rPr lang="en-US" sz="3600" dirty="0" smtClean="0">
                <a:latin typeface="Century Gothic" pitchFamily="34" charset="0"/>
              </a:rPr>
              <a:t>1,000</a:t>
            </a:r>
            <a:endParaRPr lang="en-US" sz="3600" dirty="0">
              <a:latin typeface="Century Gothic" pitchFamily="34" charset="0"/>
            </a:endParaRPr>
          </a:p>
        </p:txBody>
      </p:sp>
      <p:sp>
        <p:nvSpPr>
          <p:cNvPr id="11" name="TextBox 10"/>
          <p:cNvSpPr txBox="1"/>
          <p:nvPr/>
        </p:nvSpPr>
        <p:spPr>
          <a:xfrm>
            <a:off x="1323653" y="4385353"/>
            <a:ext cx="1726059" cy="646331"/>
          </a:xfrm>
          <a:prstGeom prst="rect">
            <a:avLst/>
          </a:prstGeom>
          <a:noFill/>
        </p:spPr>
        <p:txBody>
          <a:bodyPr wrap="square" rtlCol="0">
            <a:spAutoFit/>
          </a:bodyPr>
          <a:lstStyle/>
          <a:p>
            <a:r>
              <a:rPr lang="en-US" sz="3600" dirty="0" smtClean="0">
                <a:latin typeface="Century Gothic" pitchFamily="34" charset="0"/>
              </a:rPr>
              <a:t>2,324</a:t>
            </a:r>
            <a:endParaRPr lang="en-US" sz="3600" dirty="0">
              <a:latin typeface="Century Gothic" pitchFamily="34" charset="0"/>
            </a:endParaRPr>
          </a:p>
        </p:txBody>
      </p:sp>
      <p:sp>
        <p:nvSpPr>
          <p:cNvPr id="12" name="TextBox 11"/>
          <p:cNvSpPr txBox="1"/>
          <p:nvPr/>
        </p:nvSpPr>
        <p:spPr>
          <a:xfrm>
            <a:off x="3462392" y="2578814"/>
            <a:ext cx="1726059" cy="1200329"/>
          </a:xfrm>
          <a:prstGeom prst="rect">
            <a:avLst/>
          </a:prstGeom>
          <a:noFill/>
        </p:spPr>
        <p:txBody>
          <a:bodyPr wrap="square" rtlCol="0">
            <a:spAutoFit/>
          </a:bodyPr>
          <a:lstStyle/>
          <a:p>
            <a:r>
              <a:rPr lang="en-US" sz="3600" dirty="0" smtClean="0">
                <a:latin typeface="Century Gothic" pitchFamily="34" charset="0"/>
              </a:rPr>
              <a:t>2,324</a:t>
            </a:r>
          </a:p>
          <a:p>
            <a:r>
              <a:rPr lang="en-US" sz="3600" dirty="0" smtClean="0">
                <a:latin typeface="Century Gothic" pitchFamily="34" charset="0"/>
              </a:rPr>
              <a:t>2,000</a:t>
            </a:r>
            <a:endParaRPr lang="en-US" sz="3600" dirty="0">
              <a:latin typeface="Century Gothic" pitchFamily="34" charset="0"/>
            </a:endParaRPr>
          </a:p>
        </p:txBody>
      </p:sp>
      <p:sp>
        <p:nvSpPr>
          <p:cNvPr id="15" name="TextBox 14"/>
          <p:cNvSpPr txBox="1"/>
          <p:nvPr/>
        </p:nvSpPr>
        <p:spPr>
          <a:xfrm>
            <a:off x="3750067" y="2013736"/>
            <a:ext cx="1726059" cy="646331"/>
          </a:xfrm>
          <a:prstGeom prst="rect">
            <a:avLst/>
          </a:prstGeom>
          <a:noFill/>
        </p:spPr>
        <p:txBody>
          <a:bodyPr wrap="square" rtlCol="0">
            <a:spAutoFit/>
          </a:bodyPr>
          <a:lstStyle/>
          <a:p>
            <a:r>
              <a:rPr lang="en-US" sz="3600" dirty="0" smtClean="0">
                <a:latin typeface="Century Gothic" pitchFamily="34" charset="0"/>
              </a:rPr>
              <a:t> 500</a:t>
            </a:r>
            <a:endParaRPr lang="en-US" sz="3600" dirty="0">
              <a:latin typeface="Century Gothic" pitchFamily="34" charset="0"/>
            </a:endParaRPr>
          </a:p>
        </p:txBody>
      </p:sp>
      <p:sp>
        <p:nvSpPr>
          <p:cNvPr id="17" name="TextBox 16"/>
          <p:cNvSpPr txBox="1"/>
          <p:nvPr/>
        </p:nvSpPr>
        <p:spPr>
          <a:xfrm>
            <a:off x="3184989" y="2065106"/>
            <a:ext cx="626723" cy="646331"/>
          </a:xfrm>
          <a:prstGeom prst="rect">
            <a:avLst/>
          </a:prstGeom>
          <a:noFill/>
        </p:spPr>
        <p:txBody>
          <a:bodyPr wrap="square" rtlCol="0">
            <a:spAutoFit/>
          </a:bodyPr>
          <a:lstStyle/>
          <a:p>
            <a:r>
              <a:rPr lang="en-US" sz="3600" dirty="0" smtClean="0">
                <a:latin typeface="Century Gothic" pitchFamily="34" charset="0"/>
              </a:rPr>
              <a:t>+</a:t>
            </a:r>
            <a:endParaRPr lang="en-US" sz="3600" dirty="0">
              <a:latin typeface="Century Gothic" pitchFamily="34" charset="0"/>
            </a:endParaRPr>
          </a:p>
        </p:txBody>
      </p:sp>
      <p:sp>
        <p:nvSpPr>
          <p:cNvPr id="18" name="Rectangle 17"/>
          <p:cNvSpPr/>
          <p:nvPr/>
        </p:nvSpPr>
        <p:spPr>
          <a:xfrm>
            <a:off x="5524073" y="2606213"/>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820275" y="4385354"/>
            <a:ext cx="1726059" cy="646331"/>
          </a:xfrm>
          <a:prstGeom prst="rect">
            <a:avLst/>
          </a:prstGeom>
          <a:noFill/>
        </p:spPr>
        <p:txBody>
          <a:bodyPr wrap="square" rtlCol="0">
            <a:spAutoFit/>
          </a:bodyPr>
          <a:lstStyle/>
          <a:p>
            <a:r>
              <a:rPr lang="en-US" sz="3600" dirty="0" smtClean="0">
                <a:latin typeface="Century Gothic" pitchFamily="34" charset="0"/>
              </a:rPr>
              <a:t>324</a:t>
            </a:r>
            <a:endParaRPr lang="en-US" sz="3600" dirty="0">
              <a:latin typeface="Century Gothic" pitchFamily="34" charset="0"/>
            </a:endParaRPr>
          </a:p>
        </p:txBody>
      </p:sp>
      <p:sp>
        <p:nvSpPr>
          <p:cNvPr id="20" name="TextBox 19"/>
          <p:cNvSpPr txBox="1"/>
          <p:nvPr/>
        </p:nvSpPr>
        <p:spPr>
          <a:xfrm>
            <a:off x="5503524" y="2575390"/>
            <a:ext cx="1726059" cy="1200329"/>
          </a:xfrm>
          <a:prstGeom prst="rect">
            <a:avLst/>
          </a:prstGeom>
          <a:noFill/>
        </p:spPr>
        <p:txBody>
          <a:bodyPr wrap="square" rtlCol="0">
            <a:spAutoFit/>
          </a:bodyPr>
          <a:lstStyle/>
          <a:p>
            <a:r>
              <a:rPr lang="en-US" sz="3600" dirty="0" smtClean="0">
                <a:latin typeface="Century Gothic" pitchFamily="34" charset="0"/>
              </a:rPr>
              <a:t>324</a:t>
            </a:r>
          </a:p>
          <a:p>
            <a:r>
              <a:rPr lang="en-US" sz="3600" dirty="0" smtClean="0">
                <a:latin typeface="Century Gothic" pitchFamily="34" charset="0"/>
              </a:rPr>
              <a:t>320</a:t>
            </a:r>
            <a:endParaRPr lang="en-US" sz="3600" dirty="0">
              <a:latin typeface="Century Gothic" pitchFamily="34" charset="0"/>
            </a:endParaRPr>
          </a:p>
        </p:txBody>
      </p:sp>
      <p:sp>
        <p:nvSpPr>
          <p:cNvPr id="21" name="TextBox 20"/>
          <p:cNvSpPr txBox="1"/>
          <p:nvPr/>
        </p:nvSpPr>
        <p:spPr>
          <a:xfrm>
            <a:off x="5791201" y="2030859"/>
            <a:ext cx="1726059" cy="646331"/>
          </a:xfrm>
          <a:prstGeom prst="rect">
            <a:avLst/>
          </a:prstGeom>
          <a:noFill/>
        </p:spPr>
        <p:txBody>
          <a:bodyPr wrap="square" rtlCol="0">
            <a:spAutoFit/>
          </a:bodyPr>
          <a:lstStyle/>
          <a:p>
            <a:r>
              <a:rPr lang="en-US" sz="3600" dirty="0" smtClean="0">
                <a:latin typeface="Century Gothic" pitchFamily="34" charset="0"/>
              </a:rPr>
              <a:t>80</a:t>
            </a:r>
            <a:endParaRPr lang="en-US" sz="3600" dirty="0">
              <a:latin typeface="Century Gothic" pitchFamily="34" charset="0"/>
            </a:endParaRPr>
          </a:p>
        </p:txBody>
      </p:sp>
      <p:sp>
        <p:nvSpPr>
          <p:cNvPr id="22" name="TextBox 21"/>
          <p:cNvSpPr txBox="1"/>
          <p:nvPr/>
        </p:nvSpPr>
        <p:spPr>
          <a:xfrm>
            <a:off x="5299753" y="2083942"/>
            <a:ext cx="626723" cy="646331"/>
          </a:xfrm>
          <a:prstGeom prst="rect">
            <a:avLst/>
          </a:prstGeom>
          <a:noFill/>
        </p:spPr>
        <p:txBody>
          <a:bodyPr wrap="square" rtlCol="0">
            <a:spAutoFit/>
          </a:bodyPr>
          <a:lstStyle/>
          <a:p>
            <a:r>
              <a:rPr lang="en-US" sz="3600" dirty="0" smtClean="0">
                <a:latin typeface="Century Gothic" pitchFamily="34" charset="0"/>
              </a:rPr>
              <a:t>+</a:t>
            </a:r>
            <a:endParaRPr lang="en-US" sz="3600" dirty="0">
              <a:latin typeface="Century Gothic" pitchFamily="34" charset="0"/>
            </a:endParaRPr>
          </a:p>
        </p:txBody>
      </p:sp>
      <p:sp>
        <p:nvSpPr>
          <p:cNvPr id="24" name="TextBox 23"/>
          <p:cNvSpPr txBox="1"/>
          <p:nvPr/>
        </p:nvSpPr>
        <p:spPr>
          <a:xfrm>
            <a:off x="6046342" y="4361381"/>
            <a:ext cx="1726059" cy="646331"/>
          </a:xfrm>
          <a:prstGeom prst="rect">
            <a:avLst/>
          </a:prstGeom>
          <a:noFill/>
        </p:spPr>
        <p:txBody>
          <a:bodyPr wrap="square" rtlCol="0">
            <a:spAutoFit/>
          </a:bodyPr>
          <a:lstStyle/>
          <a:p>
            <a:r>
              <a:rPr lang="en-US" sz="3600" dirty="0" smtClean="0">
                <a:latin typeface="Century Gothic" pitchFamily="34" charset="0"/>
              </a:rPr>
              <a:t>4</a:t>
            </a:r>
            <a:endParaRPr lang="en-US" sz="3600" dirty="0">
              <a:latin typeface="Century Gothic" pitchFamily="34" charset="0"/>
            </a:endParaRPr>
          </a:p>
        </p:txBody>
      </p:sp>
      <p:sp>
        <p:nvSpPr>
          <p:cNvPr id="25" name="TextBox 24"/>
          <p:cNvSpPr txBox="1"/>
          <p:nvPr/>
        </p:nvSpPr>
        <p:spPr>
          <a:xfrm>
            <a:off x="9734765" y="1998326"/>
            <a:ext cx="2049693" cy="646331"/>
          </a:xfrm>
          <a:prstGeom prst="rect">
            <a:avLst/>
          </a:prstGeom>
          <a:noFill/>
        </p:spPr>
        <p:txBody>
          <a:bodyPr wrap="square" rtlCol="0">
            <a:spAutoFit/>
          </a:bodyPr>
          <a:lstStyle/>
          <a:p>
            <a:r>
              <a:rPr lang="en-US" sz="3600" dirty="0" smtClean="0">
                <a:latin typeface="Century Gothic" pitchFamily="34" charset="0"/>
              </a:rPr>
              <a:t>=  </a:t>
            </a:r>
            <a:r>
              <a:rPr lang="en-US" sz="3600" b="1" dirty="0" smtClean="0">
                <a:latin typeface="Century Gothic" pitchFamily="34" charset="0"/>
              </a:rPr>
              <a:t>1,581</a:t>
            </a:r>
            <a:endParaRPr lang="en-US" sz="3600" b="1" dirty="0">
              <a:latin typeface="Century Gothic" pitchFamily="34" charset="0"/>
            </a:endParaRPr>
          </a:p>
        </p:txBody>
      </p:sp>
      <p:sp>
        <p:nvSpPr>
          <p:cNvPr id="27" name="Rectangle 26"/>
          <p:cNvSpPr/>
          <p:nvPr/>
        </p:nvSpPr>
        <p:spPr>
          <a:xfrm>
            <a:off x="7628563" y="2604501"/>
            <a:ext cx="2106202" cy="1818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7678221" y="2551417"/>
            <a:ext cx="1726059" cy="646331"/>
          </a:xfrm>
          <a:prstGeom prst="rect">
            <a:avLst/>
          </a:prstGeom>
          <a:noFill/>
        </p:spPr>
        <p:txBody>
          <a:bodyPr wrap="square" rtlCol="0">
            <a:spAutoFit/>
          </a:bodyPr>
          <a:lstStyle/>
          <a:p>
            <a:r>
              <a:rPr lang="en-US" sz="3600" dirty="0" smtClean="0">
                <a:latin typeface="Century Gothic" pitchFamily="34" charset="0"/>
              </a:rPr>
              <a:t> 4</a:t>
            </a:r>
            <a:endParaRPr lang="en-US" sz="3600" dirty="0">
              <a:latin typeface="Century Gothic" pitchFamily="34" charset="0"/>
            </a:endParaRPr>
          </a:p>
        </p:txBody>
      </p:sp>
      <p:sp>
        <p:nvSpPr>
          <p:cNvPr id="29" name="TextBox 28"/>
          <p:cNvSpPr txBox="1"/>
          <p:nvPr/>
        </p:nvSpPr>
        <p:spPr>
          <a:xfrm>
            <a:off x="7393969" y="2082230"/>
            <a:ext cx="626723" cy="646331"/>
          </a:xfrm>
          <a:prstGeom prst="rect">
            <a:avLst/>
          </a:prstGeom>
          <a:noFill/>
        </p:spPr>
        <p:txBody>
          <a:bodyPr wrap="square" rtlCol="0">
            <a:spAutoFit/>
          </a:bodyPr>
          <a:lstStyle/>
          <a:p>
            <a:r>
              <a:rPr lang="en-US" sz="3600" dirty="0" smtClean="0">
                <a:latin typeface="Century Gothic" pitchFamily="34" charset="0"/>
              </a:rPr>
              <a:t>+</a:t>
            </a:r>
            <a:endParaRPr lang="en-US" sz="3600" dirty="0">
              <a:latin typeface="Century Gothic" pitchFamily="34" charset="0"/>
            </a:endParaRPr>
          </a:p>
        </p:txBody>
      </p:sp>
      <p:sp>
        <p:nvSpPr>
          <p:cNvPr id="30" name="TextBox 29"/>
          <p:cNvSpPr txBox="1"/>
          <p:nvPr/>
        </p:nvSpPr>
        <p:spPr>
          <a:xfrm>
            <a:off x="7678220" y="2006887"/>
            <a:ext cx="1726059" cy="646331"/>
          </a:xfrm>
          <a:prstGeom prst="rect">
            <a:avLst/>
          </a:prstGeom>
          <a:noFill/>
        </p:spPr>
        <p:txBody>
          <a:bodyPr wrap="square" rtlCol="0">
            <a:spAutoFit/>
          </a:bodyPr>
          <a:lstStyle/>
          <a:p>
            <a:r>
              <a:rPr lang="en-US" sz="3600" dirty="0" smtClean="0">
                <a:latin typeface="Century Gothic" pitchFamily="34" charset="0"/>
              </a:rPr>
              <a:t> 1</a:t>
            </a:r>
            <a:endParaRPr lang="en-US" sz="3600" dirty="0">
              <a:latin typeface="Century Gothic" pitchFamily="34" charset="0"/>
            </a:endParaRPr>
          </a:p>
        </p:txBody>
      </p:sp>
      <p:sp>
        <p:nvSpPr>
          <p:cNvPr id="31" name="TextBox 30"/>
          <p:cNvSpPr txBox="1"/>
          <p:nvPr/>
        </p:nvSpPr>
        <p:spPr>
          <a:xfrm>
            <a:off x="7780962" y="3034303"/>
            <a:ext cx="1726059" cy="646331"/>
          </a:xfrm>
          <a:prstGeom prst="rect">
            <a:avLst/>
          </a:prstGeom>
          <a:noFill/>
        </p:spPr>
        <p:txBody>
          <a:bodyPr wrap="square" rtlCol="0">
            <a:spAutoFit/>
          </a:bodyPr>
          <a:lstStyle/>
          <a:p>
            <a:r>
              <a:rPr lang="en-US" sz="3600" dirty="0" smtClean="0">
                <a:latin typeface="Century Gothic" pitchFamily="34" charset="0"/>
              </a:rPr>
              <a:t>4</a:t>
            </a:r>
            <a:endParaRPr lang="en-US" sz="3600" dirty="0">
              <a:latin typeface="Century Gothic" pitchFamily="34" charset="0"/>
            </a:endParaRPr>
          </a:p>
        </p:txBody>
      </p:sp>
      <p:sp>
        <p:nvSpPr>
          <p:cNvPr id="32" name="TextBox 31"/>
          <p:cNvSpPr txBox="1"/>
          <p:nvPr/>
        </p:nvSpPr>
        <p:spPr>
          <a:xfrm>
            <a:off x="7873430" y="4380217"/>
            <a:ext cx="1726059" cy="646331"/>
          </a:xfrm>
          <a:prstGeom prst="rect">
            <a:avLst/>
          </a:prstGeom>
          <a:noFill/>
        </p:spPr>
        <p:txBody>
          <a:bodyPr wrap="square" rtlCol="0">
            <a:spAutoFit/>
          </a:bodyPr>
          <a:lstStyle/>
          <a:p>
            <a:r>
              <a:rPr lang="en-US" sz="3600" dirty="0" smtClean="0">
                <a:latin typeface="Century Gothic" pitchFamily="34" charset="0"/>
              </a:rPr>
              <a:t>0</a:t>
            </a:r>
            <a:endParaRPr lang="en-US" sz="3600" dirty="0">
              <a:latin typeface="Century Gothic" pitchFamily="34" charset="0"/>
            </a:endParaRP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59" y="828876"/>
            <a:ext cx="10356350" cy="3507549"/>
          </a:xfrm>
        </p:spPr>
        <p:txBody>
          <a:bodyPr>
            <a:normAutofit/>
          </a:bodyPr>
          <a:lstStyle/>
          <a:p>
            <a:r>
              <a:rPr lang="en-US" sz="8000" b="1" dirty="0" smtClean="0">
                <a:solidFill>
                  <a:schemeClr val="accent1">
                    <a:lumMod val="75000"/>
                  </a:schemeClr>
                </a:solidFill>
                <a:latin typeface="KG Second Chances Sketch" pitchFamily="2" charset="0"/>
              </a:rPr>
              <a:t>Word Problem Practice</a:t>
            </a:r>
            <a:endParaRPr lang="en-US" sz="8000" b="1" dirty="0">
              <a:solidFill>
                <a:schemeClr val="accent1">
                  <a:lumMod val="75000"/>
                </a:schemeClr>
              </a:solidFill>
              <a:latin typeface="KG Second Chances Sketch" pitchFamily="2" charset="0"/>
            </a:endParaRPr>
          </a:p>
        </p:txBody>
      </p:sp>
    </p:spTree>
    <p:extLst>
      <p:ext uri="{BB962C8B-B14F-4D97-AF65-F5344CB8AC3E}">
        <p14:creationId xmlns="" xmlns:p14="http://schemas.microsoft.com/office/powerpoint/2010/main" val="41701492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69888" y="-167670"/>
            <a:ext cx="9133730" cy="1233424"/>
          </a:xfrm>
        </p:spPr>
        <p:txBody>
          <a:bodyPr>
            <a:normAutofit/>
          </a:bodyPr>
          <a:lstStyle/>
          <a:p>
            <a:pPr algn="ctr"/>
            <a:r>
              <a:rPr lang="en-US" sz="6000" b="1" dirty="0" smtClean="0">
                <a:solidFill>
                  <a:schemeClr val="accent1">
                    <a:lumMod val="75000"/>
                  </a:schemeClr>
                </a:solidFill>
                <a:latin typeface="KG Second Chances Sketch" pitchFamily="2" charset="0"/>
              </a:rPr>
              <a:t>Fall Book Fair</a:t>
            </a:r>
            <a:endParaRPr lang="en-US" sz="6000" b="1" dirty="0">
              <a:solidFill>
                <a:schemeClr val="accent1">
                  <a:lumMod val="75000"/>
                </a:schemeClr>
              </a:solidFill>
              <a:latin typeface="KG Second Chances Sketch" pitchFamily="2" charset="0"/>
            </a:endParaRPr>
          </a:p>
        </p:txBody>
      </p:sp>
      <p:sp>
        <p:nvSpPr>
          <p:cNvPr id="14" name="Content Placeholder 13"/>
          <p:cNvSpPr>
            <a:spLocks noGrp="1"/>
          </p:cNvSpPr>
          <p:nvPr>
            <p:ph idx="1"/>
          </p:nvPr>
        </p:nvSpPr>
        <p:spPr>
          <a:xfrm>
            <a:off x="472612" y="1136579"/>
            <a:ext cx="11003621" cy="4152901"/>
          </a:xfrm>
        </p:spPr>
        <p:txBody>
          <a:bodyPr>
            <a:noAutofit/>
          </a:bodyPr>
          <a:lstStyle/>
          <a:p>
            <a:pPr algn="ctr">
              <a:buNone/>
            </a:pPr>
            <a:r>
              <a:rPr lang="en-US" sz="2800" dirty="0" smtClean="0">
                <a:latin typeface="Century Gothic" pitchFamily="34" charset="0"/>
              </a:rPr>
              <a:t>Mrs. Dry received 1,135 books for the Fall Book Fair and she needs to sort them in various categories as she prepares for the first day of the Fall Book Fair.  </a:t>
            </a:r>
            <a:r>
              <a:rPr lang="en-US" sz="2800" dirty="0" err="1" smtClean="0">
                <a:latin typeface="Century Gothic" pitchFamily="34" charset="0"/>
              </a:rPr>
              <a:t>Prithvi</a:t>
            </a:r>
            <a:r>
              <a:rPr lang="en-US" sz="2800" dirty="0" smtClean="0">
                <a:latin typeface="Century Gothic" pitchFamily="34" charset="0"/>
              </a:rPr>
              <a:t>, </a:t>
            </a:r>
            <a:r>
              <a:rPr lang="en-US" sz="2800" dirty="0" smtClean="0">
                <a:latin typeface="Century Gothic" pitchFamily="34" charset="0"/>
              </a:rPr>
              <a:t>Isabella</a:t>
            </a:r>
            <a:r>
              <a:rPr lang="en-US" sz="2800" dirty="0" smtClean="0">
                <a:latin typeface="Century Gothic" pitchFamily="34" charset="0"/>
              </a:rPr>
              <a:t>, </a:t>
            </a:r>
            <a:r>
              <a:rPr lang="en-US" sz="2800" dirty="0" err="1" smtClean="0">
                <a:latin typeface="Century Gothic" pitchFamily="34" charset="0"/>
              </a:rPr>
              <a:t>Sarvesh</a:t>
            </a:r>
            <a:r>
              <a:rPr lang="en-US" sz="2800" dirty="0" smtClean="0">
                <a:latin typeface="Century Gothic" pitchFamily="34" charset="0"/>
              </a:rPr>
              <a:t>, </a:t>
            </a:r>
            <a:r>
              <a:rPr lang="en-US" sz="2800" dirty="0" err="1" smtClean="0">
                <a:latin typeface="Century Gothic" pitchFamily="34" charset="0"/>
              </a:rPr>
              <a:t>Sohini</a:t>
            </a:r>
            <a:r>
              <a:rPr lang="en-US" sz="2800" dirty="0" smtClean="0">
                <a:latin typeface="Century Gothic" pitchFamily="34" charset="0"/>
              </a:rPr>
              <a:t> and </a:t>
            </a:r>
            <a:r>
              <a:rPr lang="en-US" sz="2800" dirty="0" err="1" smtClean="0">
                <a:latin typeface="Century Gothic" pitchFamily="34" charset="0"/>
              </a:rPr>
              <a:t>Karis</a:t>
            </a:r>
            <a:r>
              <a:rPr lang="en-US" sz="2800" dirty="0" smtClean="0">
                <a:latin typeface="Century Gothic" pitchFamily="34" charset="0"/>
              </a:rPr>
              <a:t> </a:t>
            </a:r>
            <a:r>
              <a:rPr lang="en-US" sz="2800" dirty="0" smtClean="0">
                <a:latin typeface="Century Gothic" pitchFamily="34" charset="0"/>
              </a:rPr>
              <a:t>all volunteer to sort the books for Mrs. Dry while she sets up the tables.  </a:t>
            </a:r>
          </a:p>
          <a:p>
            <a:pPr algn="ctr">
              <a:buNone/>
            </a:pPr>
            <a:r>
              <a:rPr lang="en-US" sz="2800" dirty="0" err="1" smtClean="0">
                <a:latin typeface="Century Gothic" pitchFamily="34" charset="0"/>
              </a:rPr>
              <a:t>Karis</a:t>
            </a:r>
            <a:r>
              <a:rPr lang="en-US" sz="2800" dirty="0" smtClean="0">
                <a:latin typeface="Century Gothic" pitchFamily="34" charset="0"/>
              </a:rPr>
              <a:t> </a:t>
            </a:r>
            <a:r>
              <a:rPr lang="en-US" sz="2800" dirty="0" smtClean="0">
                <a:latin typeface="Century Gothic" pitchFamily="34" charset="0"/>
              </a:rPr>
              <a:t>knows how to tell when a number is a factor of 5 and realizes that since there are five of them helping, it is possible for them to sort the exact same number of books.  How many books will each student sort if they do sort the same number of books?</a:t>
            </a:r>
          </a:p>
        </p:txBody>
      </p:sp>
    </p:spTree>
    <p:extLst>
      <p:ext uri="{BB962C8B-B14F-4D97-AF65-F5344CB8AC3E}">
        <p14:creationId xmlns="" xmlns:p14="http://schemas.microsoft.com/office/powerpoint/2010/main" val="14038662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353" y="633145"/>
            <a:ext cx="10952251" cy="1123736"/>
          </a:xfrm>
        </p:spPr>
        <p:txBody>
          <a:bodyPr>
            <a:noAutofit/>
          </a:bodyPr>
          <a:lstStyle/>
          <a:p>
            <a:pPr algn="ctr"/>
            <a:r>
              <a:rPr lang="en-US" sz="5400" b="1" dirty="0" smtClean="0">
                <a:solidFill>
                  <a:schemeClr val="accent1">
                    <a:lumMod val="75000"/>
                  </a:schemeClr>
                </a:solidFill>
                <a:latin typeface="KG Second Chances Sketch" pitchFamily="2" charset="0"/>
              </a:rPr>
              <a:t>Traveling to Grand Canyon </a:t>
            </a:r>
            <a:br>
              <a:rPr lang="en-US" sz="5400" b="1" dirty="0" smtClean="0">
                <a:solidFill>
                  <a:schemeClr val="accent1">
                    <a:lumMod val="75000"/>
                  </a:schemeClr>
                </a:solidFill>
                <a:latin typeface="KG Second Chances Sketch" pitchFamily="2" charset="0"/>
              </a:rPr>
            </a:br>
            <a:r>
              <a:rPr lang="en-US" sz="5400" b="1" dirty="0" smtClean="0">
                <a:solidFill>
                  <a:schemeClr val="accent1">
                    <a:lumMod val="75000"/>
                  </a:schemeClr>
                </a:solidFill>
                <a:latin typeface="KG Second Chances Sketch" pitchFamily="2" charset="0"/>
              </a:rPr>
              <a:t>National Park</a:t>
            </a:r>
            <a:endParaRPr lang="en-US" sz="5400" b="1" dirty="0">
              <a:solidFill>
                <a:schemeClr val="accent1">
                  <a:lumMod val="75000"/>
                </a:schemeClr>
              </a:solidFill>
              <a:latin typeface="KG Second Chances Sketch" pitchFamily="2" charset="0"/>
            </a:endParaRPr>
          </a:p>
        </p:txBody>
      </p:sp>
      <p:sp>
        <p:nvSpPr>
          <p:cNvPr id="3" name="Text Placeholder 2"/>
          <p:cNvSpPr>
            <a:spLocks noGrp="1"/>
          </p:cNvSpPr>
          <p:nvPr>
            <p:ph type="body" idx="1"/>
          </p:nvPr>
        </p:nvSpPr>
        <p:spPr>
          <a:xfrm>
            <a:off x="0" y="1916316"/>
            <a:ext cx="12191999" cy="3939953"/>
          </a:xfrm>
        </p:spPr>
        <p:txBody>
          <a:bodyPr>
            <a:noAutofit/>
          </a:bodyPr>
          <a:lstStyle/>
          <a:p>
            <a:pPr algn="ctr"/>
            <a:r>
              <a:rPr lang="en-US" sz="2800" dirty="0" smtClean="0">
                <a:latin typeface="Century Gothic" pitchFamily="34" charset="0"/>
              </a:rPr>
              <a:t>Marco</a:t>
            </a:r>
            <a:r>
              <a:rPr lang="en-US" sz="2800" dirty="0" smtClean="0">
                <a:latin typeface="Century Gothic" pitchFamily="34" charset="0"/>
              </a:rPr>
              <a:t> loved </a:t>
            </a:r>
            <a:r>
              <a:rPr lang="en-US" sz="2800" dirty="0" smtClean="0">
                <a:latin typeface="Century Gothic" pitchFamily="34" charset="0"/>
              </a:rPr>
              <a:t>what he learned about in science so much that he convinced his parents to take him to Grand Canyon National Park for vacation.  When he told his parents he wanted to go, they were a little concerned that the total distance from Morrisville to Grand Canyon National Park is 2,138 miles.  </a:t>
            </a:r>
          </a:p>
          <a:p>
            <a:pPr algn="ctr"/>
            <a:endParaRPr lang="en-US" sz="2800" dirty="0" smtClean="0">
              <a:latin typeface="Century Gothic" pitchFamily="34" charset="0"/>
            </a:endParaRPr>
          </a:p>
          <a:p>
            <a:pPr algn="ctr"/>
            <a:r>
              <a:rPr lang="en-US" sz="2800" dirty="0" smtClean="0">
                <a:latin typeface="Century Gothic" pitchFamily="34" charset="0"/>
              </a:rPr>
              <a:t>Neither of </a:t>
            </a:r>
            <a:r>
              <a:rPr lang="en-US" sz="2800" dirty="0" smtClean="0">
                <a:latin typeface="Century Gothic" pitchFamily="34" charset="0"/>
              </a:rPr>
              <a:t>Marco’s </a:t>
            </a:r>
            <a:r>
              <a:rPr lang="en-US" sz="2800" dirty="0" smtClean="0">
                <a:latin typeface="Century Gothic" pitchFamily="34" charset="0"/>
              </a:rPr>
              <a:t>parents want to drive all 2,138 miles so he says they should each share the driving.  If </a:t>
            </a:r>
            <a:r>
              <a:rPr lang="en-US" sz="2800" dirty="0" smtClean="0">
                <a:latin typeface="Century Gothic" pitchFamily="34" charset="0"/>
              </a:rPr>
              <a:t>Marco’s </a:t>
            </a:r>
            <a:r>
              <a:rPr lang="en-US" sz="2800" dirty="0" smtClean="0">
                <a:latin typeface="Century Gothic" pitchFamily="34" charset="0"/>
              </a:rPr>
              <a:t>mom and dad each drive the same distance, how many miles will they each drive?</a:t>
            </a:r>
            <a:endParaRPr lang="en-US" sz="2800" dirty="0">
              <a:latin typeface="Century Gothic" pitchFamily="34" charset="0"/>
            </a:endParaRPr>
          </a:p>
        </p:txBody>
      </p:sp>
    </p:spTree>
    <p:extLst>
      <p:ext uri="{BB962C8B-B14F-4D97-AF65-F5344CB8AC3E}">
        <p14:creationId xmlns="" xmlns:p14="http://schemas.microsoft.com/office/powerpoint/2010/main" val="21112903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B911DA2-637D-4DBC-A7C4-908CEE86E5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470</Words>
  <Application>Microsoft Office PowerPoint</Application>
  <PresentationFormat>Custom</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Back to School 16x9</vt:lpstr>
      <vt:lpstr>Learning Goal: Today I will be able to  divide with dividends in the  thousands using the  Area Model.  November 6th, 2014   </vt:lpstr>
      <vt:lpstr>From the Video…</vt:lpstr>
      <vt:lpstr>Let’s Practice Together…</vt:lpstr>
      <vt:lpstr>Let’s Practice Together…</vt:lpstr>
      <vt:lpstr>One More Time…</vt:lpstr>
      <vt:lpstr>Let’s Practice Together…</vt:lpstr>
      <vt:lpstr>Word Problem Practice</vt:lpstr>
      <vt:lpstr>Fall Book Fair</vt:lpstr>
      <vt:lpstr>Traveling to Grand Canyon  National Park</vt:lpstr>
      <vt:lpstr>Quinn’s Squirrels</vt:lpstr>
      <vt:lpstr>Independent Practice</vt:lpstr>
      <vt:lpstr>Practice with your partner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2014-11-06T01:24:47Z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TC028952699991</vt:lpwstr>
  </property>
</Properties>
</file>